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1" roundtripDataSignature="AMtx7mgRgkUAVlPQAuf63QoYLRMzzSqD1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customschemas.google.com/relationships/presentationmetadata" Target="meta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 name="Google Shape;122;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0" name="Google Shape;140;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35"/>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6" name="Google Shape;16;p35"/>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p:txBody>
      </p:sp>
      <p:sp>
        <p:nvSpPr>
          <p:cNvPr id="17" name="Google Shape;17;p3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8" name="Google Shape;18;p3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9" name="Google Shape;19;p35"/>
          <p:cNvSpPr txBox="1"/>
          <p:nvPr>
            <p:ph idx="12" type="sldNum"/>
          </p:nvPr>
        </p:nvSpPr>
        <p:spPr>
          <a:xfrm>
            <a:off x="6405694" y="4636631"/>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35"/>
          <p:cNvPicPr preferRelativeResize="0"/>
          <p:nvPr/>
        </p:nvPicPr>
        <p:blipFill rotWithShape="1">
          <a:blip r:embed="rId2">
            <a:alphaModFix/>
          </a:blip>
          <a:srcRect b="0" l="0" r="0" t="0"/>
          <a:stretch/>
        </p:blipFill>
        <p:spPr>
          <a:xfrm>
            <a:off x="8281825" y="111876"/>
            <a:ext cx="599300" cy="2739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36"/>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3" name="Google Shape;23;p36"/>
          <p:cNvSpPr txBox="1"/>
          <p:nvPr>
            <p:ph idx="1" type="body"/>
          </p:nvPr>
        </p:nvSpPr>
        <p:spPr>
          <a:xfrm>
            <a:off x="311700" y="1152475"/>
            <a:ext cx="8520600" cy="3416400"/>
          </a:xfrm>
          <a:prstGeom prst="rect">
            <a:avLst/>
          </a:prstGeom>
          <a:noFill/>
          <a:ln>
            <a:noFill/>
          </a:ln>
        </p:spPr>
        <p:txBody>
          <a:bodyPr anchorCtr="0" anchor="t" bIns="34275" lIns="68575" spcFirstLastPara="1" rIns="68575" wrap="square" tIns="34275">
            <a:normAutofit/>
          </a:bodyPr>
          <a:lstStyle>
            <a:lvl1pPr indent="-361950" lvl="0" marL="457200" algn="l">
              <a:lnSpc>
                <a:spcPct val="90000"/>
              </a:lnSpc>
              <a:spcBef>
                <a:spcPts val="800"/>
              </a:spcBef>
              <a:spcAft>
                <a:spcPts val="0"/>
              </a:spcAft>
              <a:buSzPts val="2100"/>
              <a:buChar char="•"/>
              <a:defRPr/>
            </a:lvl1pPr>
            <a:lvl2pPr indent="-342900" lvl="1" marL="914400" algn="l">
              <a:lnSpc>
                <a:spcPct val="90000"/>
              </a:lnSpc>
              <a:spcBef>
                <a:spcPts val="400"/>
              </a:spcBef>
              <a:spcAft>
                <a:spcPts val="0"/>
              </a:spcAft>
              <a:buSzPts val="1800"/>
              <a:buChar char="•"/>
              <a:defRPr/>
            </a:lvl2pPr>
            <a:lvl3pPr indent="-323850" lvl="2" marL="1371600" algn="l">
              <a:lnSpc>
                <a:spcPct val="90000"/>
              </a:lnSpc>
              <a:spcBef>
                <a:spcPts val="400"/>
              </a:spcBef>
              <a:spcAft>
                <a:spcPts val="0"/>
              </a:spcAft>
              <a:buSzPts val="1500"/>
              <a:buChar char="•"/>
              <a:defRPr/>
            </a:lvl3pPr>
            <a:lvl4pPr indent="-317500" lvl="3" marL="1828800" algn="l">
              <a:lnSpc>
                <a:spcPct val="90000"/>
              </a:lnSpc>
              <a:spcBef>
                <a:spcPts val="400"/>
              </a:spcBef>
              <a:spcAft>
                <a:spcPts val="0"/>
              </a:spcAft>
              <a:buSzPts val="1400"/>
              <a:buChar char="•"/>
              <a:defRPr/>
            </a:lvl4pPr>
            <a:lvl5pPr indent="-317500" lvl="4" marL="2286000" algn="l">
              <a:lnSpc>
                <a:spcPct val="90000"/>
              </a:lnSpc>
              <a:spcBef>
                <a:spcPts val="400"/>
              </a:spcBef>
              <a:spcAft>
                <a:spcPts val="0"/>
              </a:spcAft>
              <a:buSzPts val="1400"/>
              <a:buChar char="•"/>
              <a:defRPr/>
            </a:lvl5pPr>
            <a:lvl6pPr indent="-317500" lvl="5" marL="2743200" algn="l">
              <a:lnSpc>
                <a:spcPct val="90000"/>
              </a:lnSpc>
              <a:spcBef>
                <a:spcPts val="400"/>
              </a:spcBef>
              <a:spcAft>
                <a:spcPts val="0"/>
              </a:spcAft>
              <a:buSzPts val="1400"/>
              <a:buChar char="•"/>
              <a:defRPr/>
            </a:lvl6pPr>
            <a:lvl7pPr indent="-317500" lvl="6" marL="3200400" algn="l">
              <a:lnSpc>
                <a:spcPct val="90000"/>
              </a:lnSpc>
              <a:spcBef>
                <a:spcPts val="400"/>
              </a:spcBef>
              <a:spcAft>
                <a:spcPts val="0"/>
              </a:spcAft>
              <a:buSzPts val="1400"/>
              <a:buChar char="•"/>
              <a:defRPr/>
            </a:lvl7pPr>
            <a:lvl8pPr indent="-317500" lvl="7" marL="3657600" algn="l">
              <a:lnSpc>
                <a:spcPct val="90000"/>
              </a:lnSpc>
              <a:spcBef>
                <a:spcPts val="400"/>
              </a:spcBef>
              <a:spcAft>
                <a:spcPts val="0"/>
              </a:spcAft>
              <a:buSzPts val="1400"/>
              <a:buChar char="•"/>
              <a:defRPr/>
            </a:lvl8pPr>
            <a:lvl9pPr indent="-317500" lvl="8" marL="4114800" algn="l">
              <a:lnSpc>
                <a:spcPct val="90000"/>
              </a:lnSpc>
              <a:spcBef>
                <a:spcPts val="400"/>
              </a:spcBef>
              <a:spcAft>
                <a:spcPts val="0"/>
              </a:spcAft>
              <a:buSzPts val="1400"/>
              <a:buChar char="•"/>
              <a:defRPr/>
            </a:lvl9pPr>
          </a:lstStyle>
          <a:p/>
        </p:txBody>
      </p:sp>
      <p:sp>
        <p:nvSpPr>
          <p:cNvPr id="24" name="Google Shape;24;p36"/>
          <p:cNvSpPr txBox="1"/>
          <p:nvPr>
            <p:ph idx="12" type="sldNum"/>
          </p:nvPr>
        </p:nvSpPr>
        <p:spPr>
          <a:xfrm>
            <a:off x="8472458" y="4663217"/>
            <a:ext cx="548700" cy="3936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5" name="Shape 25"/>
        <p:cNvGrpSpPr/>
        <p:nvPr/>
      </p:nvGrpSpPr>
      <p:grpSpPr>
        <a:xfrm>
          <a:off x="0" y="0"/>
          <a:ext cx="0" cy="0"/>
          <a:chOff x="0" y="0"/>
          <a:chExt cx="0" cy="0"/>
        </a:xfrm>
      </p:grpSpPr>
      <p:sp>
        <p:nvSpPr>
          <p:cNvPr id="26" name="Google Shape;26;p3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38"/>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29" name="Google Shape;29;p38"/>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30" name="Google Shape;30;p3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1" name="Google Shape;31;p3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2" name="Google Shape;32;p3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3" name="Shape 33"/>
        <p:cNvGrpSpPr/>
        <p:nvPr/>
      </p:nvGrpSpPr>
      <p:grpSpPr>
        <a:xfrm>
          <a:off x="0" y="0"/>
          <a:ext cx="0" cy="0"/>
          <a:chOff x="0" y="0"/>
          <a:chExt cx="0" cy="0"/>
        </a:xfrm>
      </p:grpSpPr>
      <p:sp>
        <p:nvSpPr>
          <p:cNvPr id="34" name="Google Shape;34;p39"/>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5" name="Google Shape;35;p39"/>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algn="l">
              <a:lnSpc>
                <a:spcPct val="90000"/>
              </a:lnSpc>
              <a:spcBef>
                <a:spcPts val="800"/>
              </a:spcBef>
              <a:spcAft>
                <a:spcPts val="0"/>
              </a:spcAft>
              <a:buClr>
                <a:srgbClr val="888888"/>
              </a:buClr>
              <a:buSzPts val="1800"/>
              <a:buNone/>
              <a:defRPr sz="1800">
                <a:solidFill>
                  <a:srgbClr val="888888"/>
                </a:solidFill>
              </a:defRPr>
            </a:lvl1pPr>
            <a:lvl2pPr indent="-228600" lvl="1" marL="914400" algn="l">
              <a:lnSpc>
                <a:spcPct val="90000"/>
              </a:lnSpc>
              <a:spcBef>
                <a:spcPts val="400"/>
              </a:spcBef>
              <a:spcAft>
                <a:spcPts val="0"/>
              </a:spcAft>
              <a:buClr>
                <a:srgbClr val="888888"/>
              </a:buClr>
              <a:buSzPts val="1500"/>
              <a:buNone/>
              <a:defRPr sz="1500">
                <a:solidFill>
                  <a:srgbClr val="888888"/>
                </a:solidFill>
              </a:defRPr>
            </a:lvl2pPr>
            <a:lvl3pPr indent="-228600" lvl="2" marL="1371600" algn="l">
              <a:lnSpc>
                <a:spcPct val="90000"/>
              </a:lnSpc>
              <a:spcBef>
                <a:spcPts val="400"/>
              </a:spcBef>
              <a:spcAft>
                <a:spcPts val="0"/>
              </a:spcAft>
              <a:buClr>
                <a:srgbClr val="888888"/>
              </a:buClr>
              <a:buSzPts val="1400"/>
              <a:buNone/>
              <a:defRPr sz="1400">
                <a:solidFill>
                  <a:srgbClr val="888888"/>
                </a:solidFill>
              </a:defRPr>
            </a:lvl3pPr>
            <a:lvl4pPr indent="-228600" lvl="3" marL="1828800" algn="l">
              <a:lnSpc>
                <a:spcPct val="90000"/>
              </a:lnSpc>
              <a:spcBef>
                <a:spcPts val="400"/>
              </a:spcBef>
              <a:spcAft>
                <a:spcPts val="0"/>
              </a:spcAft>
              <a:buClr>
                <a:srgbClr val="888888"/>
              </a:buClr>
              <a:buSzPts val="1200"/>
              <a:buNone/>
              <a:defRPr sz="1200">
                <a:solidFill>
                  <a:srgbClr val="888888"/>
                </a:solidFill>
              </a:defRPr>
            </a:lvl4pPr>
            <a:lvl5pPr indent="-228600" lvl="4" marL="2286000" algn="l">
              <a:lnSpc>
                <a:spcPct val="90000"/>
              </a:lnSpc>
              <a:spcBef>
                <a:spcPts val="400"/>
              </a:spcBef>
              <a:spcAft>
                <a:spcPts val="0"/>
              </a:spcAft>
              <a:buClr>
                <a:srgbClr val="888888"/>
              </a:buClr>
              <a:buSzPts val="1200"/>
              <a:buNone/>
              <a:defRPr sz="1200">
                <a:solidFill>
                  <a:srgbClr val="888888"/>
                </a:solidFill>
              </a:defRPr>
            </a:lvl5pPr>
            <a:lvl6pPr indent="-228600" lvl="5" marL="2743200" algn="l">
              <a:lnSpc>
                <a:spcPct val="90000"/>
              </a:lnSpc>
              <a:spcBef>
                <a:spcPts val="400"/>
              </a:spcBef>
              <a:spcAft>
                <a:spcPts val="0"/>
              </a:spcAft>
              <a:buClr>
                <a:srgbClr val="888888"/>
              </a:buClr>
              <a:buSzPts val="1200"/>
              <a:buNone/>
              <a:defRPr sz="1200">
                <a:solidFill>
                  <a:srgbClr val="888888"/>
                </a:solidFill>
              </a:defRPr>
            </a:lvl6pPr>
            <a:lvl7pPr indent="-228600" lvl="6" marL="3200400" algn="l">
              <a:lnSpc>
                <a:spcPct val="90000"/>
              </a:lnSpc>
              <a:spcBef>
                <a:spcPts val="400"/>
              </a:spcBef>
              <a:spcAft>
                <a:spcPts val="0"/>
              </a:spcAft>
              <a:buClr>
                <a:srgbClr val="888888"/>
              </a:buClr>
              <a:buSzPts val="1200"/>
              <a:buNone/>
              <a:defRPr sz="1200">
                <a:solidFill>
                  <a:srgbClr val="888888"/>
                </a:solidFill>
              </a:defRPr>
            </a:lvl7pPr>
            <a:lvl8pPr indent="-228600" lvl="7" marL="3657600" algn="l">
              <a:lnSpc>
                <a:spcPct val="90000"/>
              </a:lnSpc>
              <a:spcBef>
                <a:spcPts val="400"/>
              </a:spcBef>
              <a:spcAft>
                <a:spcPts val="0"/>
              </a:spcAft>
              <a:buClr>
                <a:srgbClr val="888888"/>
              </a:buClr>
              <a:buSzPts val="1200"/>
              <a:buNone/>
              <a:defRPr sz="1200">
                <a:solidFill>
                  <a:srgbClr val="888888"/>
                </a:solidFill>
              </a:defRPr>
            </a:lvl8pPr>
            <a:lvl9pPr indent="-228600" lvl="8" marL="4114800" algn="l">
              <a:lnSpc>
                <a:spcPct val="90000"/>
              </a:lnSpc>
              <a:spcBef>
                <a:spcPts val="400"/>
              </a:spcBef>
              <a:spcAft>
                <a:spcPts val="0"/>
              </a:spcAft>
              <a:buClr>
                <a:srgbClr val="888888"/>
              </a:buClr>
              <a:buSzPts val="1200"/>
              <a:buNone/>
              <a:defRPr sz="1200">
                <a:solidFill>
                  <a:srgbClr val="888888"/>
                </a:solidFill>
              </a:defRPr>
            </a:lvl9pPr>
          </a:lstStyle>
          <a:p/>
        </p:txBody>
      </p:sp>
      <p:sp>
        <p:nvSpPr>
          <p:cNvPr id="36" name="Google Shape;36;p3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7" name="Google Shape;37;p3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38" name="Google Shape;38;p3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40"/>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1" name="Google Shape;41;p40"/>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2" name="Google Shape;42;p40"/>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43" name="Google Shape;43;p4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4" name="Google Shape;44;p4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5" name="Google Shape;45;p4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41"/>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48" name="Google Shape;48;p41"/>
          <p:cNvSpPr txBox="1"/>
          <p:nvPr>
            <p:ph idx="1" type="body"/>
          </p:nvPr>
        </p:nvSpPr>
        <p:spPr>
          <a:xfrm>
            <a:off x="629841" y="1260872"/>
            <a:ext cx="38682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49" name="Google Shape;49;p41"/>
          <p:cNvSpPr txBox="1"/>
          <p:nvPr>
            <p:ph idx="2" type="body"/>
          </p:nvPr>
        </p:nvSpPr>
        <p:spPr>
          <a:xfrm>
            <a:off x="629841" y="1878806"/>
            <a:ext cx="38682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0" name="Google Shape;50;p41"/>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400"/>
              </a:spcBef>
              <a:spcAft>
                <a:spcPts val="0"/>
              </a:spcAft>
              <a:buClr>
                <a:schemeClr val="dk1"/>
              </a:buClr>
              <a:buSzPts val="1500"/>
              <a:buNone/>
              <a:defRPr b="1" sz="1500"/>
            </a:lvl2pPr>
            <a:lvl3pPr indent="-228600" lvl="2" marL="1371600" algn="l">
              <a:lnSpc>
                <a:spcPct val="90000"/>
              </a:lnSpc>
              <a:spcBef>
                <a:spcPts val="400"/>
              </a:spcBef>
              <a:spcAft>
                <a:spcPts val="0"/>
              </a:spcAft>
              <a:buClr>
                <a:schemeClr val="dk1"/>
              </a:buClr>
              <a:buSzPts val="1400"/>
              <a:buNone/>
              <a:defRPr b="1" sz="1400"/>
            </a:lvl3pPr>
            <a:lvl4pPr indent="-228600" lvl="3" marL="1828800" algn="l">
              <a:lnSpc>
                <a:spcPct val="90000"/>
              </a:lnSpc>
              <a:spcBef>
                <a:spcPts val="400"/>
              </a:spcBef>
              <a:spcAft>
                <a:spcPts val="0"/>
              </a:spcAft>
              <a:buClr>
                <a:schemeClr val="dk1"/>
              </a:buClr>
              <a:buSzPts val="1200"/>
              <a:buNone/>
              <a:defRPr b="1" sz="1200"/>
            </a:lvl4pPr>
            <a:lvl5pPr indent="-228600" lvl="4" marL="2286000" algn="l">
              <a:lnSpc>
                <a:spcPct val="90000"/>
              </a:lnSpc>
              <a:spcBef>
                <a:spcPts val="400"/>
              </a:spcBef>
              <a:spcAft>
                <a:spcPts val="0"/>
              </a:spcAft>
              <a:buClr>
                <a:schemeClr val="dk1"/>
              </a:buClr>
              <a:buSzPts val="1200"/>
              <a:buNone/>
              <a:defRPr b="1" sz="1200"/>
            </a:lvl5pPr>
            <a:lvl6pPr indent="-228600" lvl="5" marL="2743200" algn="l">
              <a:lnSpc>
                <a:spcPct val="90000"/>
              </a:lnSpc>
              <a:spcBef>
                <a:spcPts val="400"/>
              </a:spcBef>
              <a:spcAft>
                <a:spcPts val="0"/>
              </a:spcAft>
              <a:buClr>
                <a:schemeClr val="dk1"/>
              </a:buClr>
              <a:buSzPts val="1200"/>
              <a:buNone/>
              <a:defRPr b="1" sz="1200"/>
            </a:lvl6pPr>
            <a:lvl7pPr indent="-228600" lvl="6" marL="3200400" algn="l">
              <a:lnSpc>
                <a:spcPct val="90000"/>
              </a:lnSpc>
              <a:spcBef>
                <a:spcPts val="400"/>
              </a:spcBef>
              <a:spcAft>
                <a:spcPts val="0"/>
              </a:spcAft>
              <a:buClr>
                <a:schemeClr val="dk1"/>
              </a:buClr>
              <a:buSzPts val="1200"/>
              <a:buNone/>
              <a:defRPr b="1" sz="1200"/>
            </a:lvl7pPr>
            <a:lvl8pPr indent="-228600" lvl="7" marL="3657600" algn="l">
              <a:lnSpc>
                <a:spcPct val="90000"/>
              </a:lnSpc>
              <a:spcBef>
                <a:spcPts val="400"/>
              </a:spcBef>
              <a:spcAft>
                <a:spcPts val="0"/>
              </a:spcAft>
              <a:buClr>
                <a:schemeClr val="dk1"/>
              </a:buClr>
              <a:buSzPts val="1200"/>
              <a:buNone/>
              <a:defRPr b="1" sz="1200"/>
            </a:lvl8pPr>
            <a:lvl9pPr indent="-228600" lvl="8" marL="4114800" algn="l">
              <a:lnSpc>
                <a:spcPct val="90000"/>
              </a:lnSpc>
              <a:spcBef>
                <a:spcPts val="400"/>
              </a:spcBef>
              <a:spcAft>
                <a:spcPts val="0"/>
              </a:spcAft>
              <a:buClr>
                <a:schemeClr val="dk1"/>
              </a:buClr>
              <a:buSzPts val="1200"/>
              <a:buNone/>
              <a:defRPr b="1" sz="1200"/>
            </a:lvl9pPr>
          </a:lstStyle>
          <a:p/>
        </p:txBody>
      </p:sp>
      <p:sp>
        <p:nvSpPr>
          <p:cNvPr id="51" name="Google Shape;51;p41"/>
          <p:cNvSpPr txBox="1"/>
          <p:nvPr>
            <p:ph idx="4" type="body"/>
          </p:nvPr>
        </p:nvSpPr>
        <p:spPr>
          <a:xfrm>
            <a:off x="4629150" y="1878806"/>
            <a:ext cx="3887400" cy="2763300"/>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a:lvl1pPr>
            <a:lvl2pPr indent="-317500" lvl="1" marL="914400" algn="l">
              <a:lnSpc>
                <a:spcPct val="90000"/>
              </a:lnSpc>
              <a:spcBef>
                <a:spcPts val="400"/>
              </a:spcBef>
              <a:spcAft>
                <a:spcPts val="0"/>
              </a:spcAft>
              <a:buClr>
                <a:schemeClr val="dk1"/>
              </a:buClr>
              <a:buSzPts val="1400"/>
              <a:buChar char="•"/>
              <a:defRPr/>
            </a:lvl2pPr>
            <a:lvl3pPr indent="-317500" lvl="2" marL="1371600" algn="l">
              <a:lnSpc>
                <a:spcPct val="90000"/>
              </a:lnSpc>
              <a:spcBef>
                <a:spcPts val="400"/>
              </a:spcBef>
              <a:spcAft>
                <a:spcPts val="0"/>
              </a:spcAft>
              <a:buClr>
                <a:schemeClr val="dk1"/>
              </a:buClr>
              <a:buSzPts val="1400"/>
              <a:buChar char="•"/>
              <a:defRPr/>
            </a:lvl3pPr>
            <a:lvl4pPr indent="-317500" lvl="3" marL="1828800" algn="l">
              <a:lnSpc>
                <a:spcPct val="90000"/>
              </a:lnSpc>
              <a:spcBef>
                <a:spcPts val="400"/>
              </a:spcBef>
              <a:spcAft>
                <a:spcPts val="0"/>
              </a:spcAft>
              <a:buClr>
                <a:schemeClr val="dk1"/>
              </a:buClr>
              <a:buSzPts val="1400"/>
              <a:buChar char="•"/>
              <a:defRPr/>
            </a:lvl4pPr>
            <a:lvl5pPr indent="-317500" lvl="4" marL="2286000" algn="l">
              <a:lnSpc>
                <a:spcPct val="90000"/>
              </a:lnSpc>
              <a:spcBef>
                <a:spcPts val="400"/>
              </a:spcBef>
              <a:spcAft>
                <a:spcPts val="0"/>
              </a:spcAft>
              <a:buClr>
                <a:schemeClr val="dk1"/>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52" name="Google Shape;52;p4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3" name="Google Shape;53;p4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4" name="Google Shape;54;p4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5" name="Shape 55"/>
        <p:cNvGrpSpPr/>
        <p:nvPr/>
      </p:nvGrpSpPr>
      <p:grpSpPr>
        <a:xfrm>
          <a:off x="0" y="0"/>
          <a:ext cx="0" cy="0"/>
          <a:chOff x="0" y="0"/>
          <a:chExt cx="0" cy="0"/>
        </a:xfrm>
      </p:grpSpPr>
      <p:sp>
        <p:nvSpPr>
          <p:cNvPr id="56" name="Google Shape;56;p4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7" name="Google Shape;57;p4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8" name="Google Shape;58;p4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59" name="Google Shape;59;p4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image" Target="../media/image4.png"/><Relationship Id="rId3" Type="http://schemas.openxmlformats.org/officeDocument/2006/relationships/image" Target="../media/image1.png"/><Relationship Id="rId4" Type="http://schemas.openxmlformats.org/officeDocument/2006/relationships/slideLayout" Target="../slideLayouts/slideLayout1.xml"/><Relationship Id="rId11" Type="http://schemas.openxmlformats.org/officeDocument/2006/relationships/slideLayout" Target="../slideLayouts/slideLayout8.xml"/><Relationship Id="rId10" Type="http://schemas.openxmlformats.org/officeDocument/2006/relationships/slideLayout" Target="../slideLayouts/slideLayout7.xml"/><Relationship Id="rId12" Type="http://schemas.openxmlformats.org/officeDocument/2006/relationships/theme" Target="../theme/theme1.xml"/><Relationship Id="rId9" Type="http://schemas.openxmlformats.org/officeDocument/2006/relationships/slideLayout" Target="../slideLayouts/slideLayout6.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4"/>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7" name="Google Shape;7;p34"/>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Google Shape;8;p3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9" name="Google Shape;9;p3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10" name="Google Shape;10;p3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pic>
        <p:nvPicPr>
          <p:cNvPr descr="A close-up of a logo&#10;&#10;Description automatically generated" id="11" name="Google Shape;11;p34"/>
          <p:cNvPicPr preferRelativeResize="0"/>
          <p:nvPr/>
        </p:nvPicPr>
        <p:blipFill rotWithShape="1">
          <a:blip r:embed="rId1">
            <a:alphaModFix/>
          </a:blip>
          <a:srcRect b="34163" l="7618" r="7344" t="35135"/>
          <a:stretch/>
        </p:blipFill>
        <p:spPr>
          <a:xfrm>
            <a:off x="8049904" y="4815794"/>
            <a:ext cx="930890" cy="176779"/>
          </a:xfrm>
          <a:prstGeom prst="rect">
            <a:avLst/>
          </a:prstGeom>
          <a:noFill/>
          <a:ln>
            <a:noFill/>
          </a:ln>
        </p:spPr>
      </p:pic>
      <p:pic>
        <p:nvPicPr>
          <p:cNvPr descr="Blue letters on a black background&#10;&#10;Description automatically generated" id="12" name="Google Shape;12;p34"/>
          <p:cNvPicPr preferRelativeResize="0"/>
          <p:nvPr/>
        </p:nvPicPr>
        <p:blipFill rotWithShape="1">
          <a:blip r:embed="rId2">
            <a:alphaModFix/>
          </a:blip>
          <a:srcRect b="0" l="0" r="0" t="0"/>
          <a:stretch/>
        </p:blipFill>
        <p:spPr>
          <a:xfrm>
            <a:off x="24493" y="4647897"/>
            <a:ext cx="1030544" cy="512574"/>
          </a:xfrm>
          <a:prstGeom prst="rect">
            <a:avLst/>
          </a:prstGeom>
          <a:noFill/>
          <a:ln>
            <a:noFill/>
          </a:ln>
        </p:spPr>
      </p:pic>
      <p:pic>
        <p:nvPicPr>
          <p:cNvPr id="13" name="Google Shape;13;p34"/>
          <p:cNvPicPr preferRelativeResize="0"/>
          <p:nvPr/>
        </p:nvPicPr>
        <p:blipFill rotWithShape="1">
          <a:blip r:embed="rId3">
            <a:alphaModFix/>
          </a:blip>
          <a:srcRect b="0" l="0" r="0" t="0"/>
          <a:stretch/>
        </p:blipFill>
        <p:spPr>
          <a:xfrm>
            <a:off x="8281825" y="111876"/>
            <a:ext cx="599300" cy="2739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mailto:akale@bmn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www.statista.com/statistics/191694/number-of-law-enforcement-officers-in-the-us/" TargetMode="External"/><Relationship Id="rId4" Type="http://schemas.openxmlformats.org/officeDocument/2006/relationships/hyperlink" Target="https://usafacts.org/articles/police-departments-explained/" TargetMode="External"/><Relationship Id="rId5" Type="http://schemas.openxmlformats.org/officeDocument/2006/relationships/hyperlink" Target="https://www.gsa.gov/real-estate/gsa-properties" TargetMode="External"/><Relationship Id="rId6" Type="http://schemas.openxmlformats.org/officeDocument/2006/relationships/hyperlink" Target="https://www.ibisworld.com/industry-statistics/number-of-businesses/hotels-motels-united-states/" TargetMode="External"/><Relationship Id="rId7" Type="http://schemas.openxmlformats.org/officeDocument/2006/relationships/hyperlink" Target="https://www.vox.com/recode/21561046/death-rebirth-department-stores-retail-chart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7"/>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Step 1: Define the Opportunity Set (Use Cases)</a:t>
            </a:r>
            <a:endParaRPr/>
          </a:p>
          <a:p>
            <a:pPr indent="0" lvl="0" marL="0" rtl="0" algn="l">
              <a:lnSpc>
                <a:spcPct val="90000"/>
              </a:lnSpc>
              <a:spcBef>
                <a:spcPts val="0"/>
              </a:spcBef>
              <a:spcAft>
                <a:spcPts val="0"/>
              </a:spcAft>
              <a:buSzPts val="3300"/>
              <a:buNone/>
            </a:pPr>
            <a:r>
              <a:t/>
            </a:r>
            <a:endParaRPr/>
          </a:p>
        </p:txBody>
      </p:sp>
      <p:sp>
        <p:nvSpPr>
          <p:cNvPr id="65" name="Google Shape;65;p7"/>
          <p:cNvSpPr txBox="1"/>
          <p:nvPr>
            <p:ph idx="1" type="body"/>
          </p:nvPr>
        </p:nvSpPr>
        <p:spPr>
          <a:xfrm>
            <a:off x="311700" y="1017725"/>
            <a:ext cx="8685000" cy="3416400"/>
          </a:xfrm>
          <a:prstGeom prst="rect">
            <a:avLst/>
          </a:prstGeom>
          <a:noFill/>
          <a:ln>
            <a:noFill/>
          </a:ln>
        </p:spPr>
        <p:txBody>
          <a:bodyPr anchorCtr="0" anchor="t" bIns="34275" lIns="68575" spcFirstLastPara="1" rIns="68575" wrap="square" tIns="34275">
            <a:normAutofit/>
          </a:bodyPr>
          <a:lstStyle/>
          <a:p>
            <a:pPr indent="-457200" lvl="0" marL="552450" rtl="0" algn="l">
              <a:lnSpc>
                <a:spcPct val="90000"/>
              </a:lnSpc>
              <a:spcBef>
                <a:spcPts val="800"/>
              </a:spcBef>
              <a:spcAft>
                <a:spcPts val="0"/>
              </a:spcAft>
              <a:buSzPts val="2100"/>
              <a:buFont typeface="Arial"/>
              <a:buAutoNum type="alphaUcPeriod"/>
            </a:pPr>
            <a:r>
              <a:rPr lang="en"/>
              <a:t>Describe what jobs your product helps get done</a:t>
            </a:r>
            <a:endParaRPr/>
          </a:p>
          <a:p>
            <a:pPr indent="-457200" lvl="1" marL="1009650" rtl="0" algn="l">
              <a:lnSpc>
                <a:spcPct val="90000"/>
              </a:lnSpc>
              <a:spcBef>
                <a:spcPts val="800"/>
              </a:spcBef>
              <a:spcAft>
                <a:spcPts val="0"/>
              </a:spcAft>
              <a:buSzPts val="2100"/>
              <a:buChar char="•"/>
            </a:pPr>
            <a:r>
              <a:rPr lang="en"/>
              <a:t>Describe 3-5 ways how your product could be used in 2 lines or less </a:t>
            </a:r>
            <a:endParaRPr/>
          </a:p>
          <a:p>
            <a:pPr indent="-228600" lvl="1" marL="914400" rtl="0" algn="l">
              <a:lnSpc>
                <a:spcPct val="90000"/>
              </a:lnSpc>
              <a:spcBef>
                <a:spcPts val="400"/>
              </a:spcBef>
              <a:spcAft>
                <a:spcPts val="0"/>
              </a:spcAft>
              <a:buSzPts val="1800"/>
              <a:buNone/>
            </a:pPr>
            <a:r>
              <a:t/>
            </a:r>
            <a:endParaRPr/>
          </a:p>
          <a:p>
            <a:pPr indent="-457200" lvl="0" marL="552450" rtl="0" algn="l">
              <a:lnSpc>
                <a:spcPct val="90000"/>
              </a:lnSpc>
              <a:spcBef>
                <a:spcPts val="800"/>
              </a:spcBef>
              <a:spcAft>
                <a:spcPts val="0"/>
              </a:spcAft>
              <a:buSzPts val="2100"/>
              <a:buFont typeface="Arial"/>
              <a:buAutoNum type="alphaUcPeriod"/>
            </a:pPr>
            <a:r>
              <a:rPr lang="en"/>
              <a:t>Describe might use your product, and why</a:t>
            </a:r>
            <a:endParaRPr/>
          </a:p>
          <a:p>
            <a:pPr indent="-457200" lvl="1" marL="1009650" rtl="0" algn="l">
              <a:lnSpc>
                <a:spcPct val="90000"/>
              </a:lnSpc>
              <a:spcBef>
                <a:spcPts val="800"/>
              </a:spcBef>
              <a:spcAft>
                <a:spcPts val="0"/>
              </a:spcAft>
              <a:buSzPts val="2100"/>
              <a:buChar char="•"/>
            </a:pPr>
            <a:r>
              <a:rPr lang="en"/>
              <a:t>Get specific about what roles, in what industries might use your product, and what value these roles might get out of using your product</a:t>
            </a:r>
            <a:endParaRPr/>
          </a:p>
          <a:p>
            <a:pPr indent="-457200" lvl="1" marL="1009650" rtl="0" algn="l">
              <a:lnSpc>
                <a:spcPct val="90000"/>
              </a:lnSpc>
              <a:spcBef>
                <a:spcPts val="800"/>
              </a:spcBef>
              <a:spcAft>
                <a:spcPts val="0"/>
              </a:spcAft>
              <a:buSzPts val="2100"/>
              <a:buChar char="•"/>
            </a:pPr>
            <a:r>
              <a:rPr lang="en"/>
              <a:t>For Navy tech, defense (e.g. L3, etc.), oil &amp; gas, transportation and logistics, manufacturing and high tech are common target sectors</a:t>
            </a:r>
            <a:endParaRPr/>
          </a:p>
          <a:p>
            <a:pPr indent="0" lvl="0" marL="0" rtl="0" algn="l">
              <a:lnSpc>
                <a:spcPct val="90000"/>
              </a:lnSpc>
              <a:spcBef>
                <a:spcPts val="800"/>
              </a:spcBef>
              <a:spcAft>
                <a:spcPts val="0"/>
              </a:spcAft>
              <a:buSzPts val="21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Law Enforcement (Q4)</a:t>
            </a:r>
            <a:endParaRPr/>
          </a:p>
        </p:txBody>
      </p:sp>
      <p:sp>
        <p:nvSpPr>
          <p:cNvPr id="119" name="Google Shape;119;p21"/>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4"/>
            </a:pPr>
            <a:r>
              <a:rPr lang="en" sz="1800"/>
              <a:t>Are there major obstacles to delivering the product to market (product development / sales / distribution difficulties, funding challenges)?</a:t>
            </a:r>
            <a:endParaRPr/>
          </a:p>
          <a:p>
            <a:pPr indent="-228600" lvl="0" marL="457200" rtl="0" algn="l">
              <a:lnSpc>
                <a:spcPct val="90000"/>
              </a:lnSpc>
              <a:spcBef>
                <a:spcPts val="1000"/>
              </a:spcBef>
              <a:spcAft>
                <a:spcPts val="0"/>
              </a:spcAft>
              <a:buSzPts val="2100"/>
              <a:buFont typeface="Arial"/>
              <a:buNone/>
            </a:pPr>
            <a:r>
              <a:t/>
            </a:r>
            <a:endParaRPr sz="1800"/>
          </a:p>
          <a:p>
            <a:pPr indent="-361950" lvl="1" marL="914400" rtl="0" algn="l">
              <a:lnSpc>
                <a:spcPct val="90000"/>
              </a:lnSpc>
              <a:spcBef>
                <a:spcPts val="1000"/>
              </a:spcBef>
              <a:spcAft>
                <a:spcPts val="0"/>
              </a:spcAft>
              <a:buSzPts val="2100"/>
              <a:buFont typeface="Arial"/>
              <a:buAutoNum type="alphaUcPeriod"/>
            </a:pPr>
            <a:r>
              <a:rPr lang="en" sz="1500"/>
              <a:t>No.  The product is available, and departments have shown interest, though a cost-down could help facilitate sales.  We have identified hundreds of resellers that sell similar products to the public sector (other TSCM products or wifi routers, as an example) and have already secured 9 resellers within 6 months of outreach.  Funding for producing units for demos and customer purchase has been a concern, but not yet an issue with current volume of demand.  However, funding for hardware startups is not easily available.</a:t>
            </a:r>
            <a:endParaRPr/>
          </a:p>
          <a:p>
            <a:pPr indent="-228600" lvl="1" marL="914400" rtl="0" algn="l">
              <a:lnSpc>
                <a:spcPct val="90000"/>
              </a:lnSpc>
              <a:spcBef>
                <a:spcPts val="1000"/>
              </a:spcBef>
              <a:spcAft>
                <a:spcPts val="0"/>
              </a:spcAft>
              <a:buSzPts val="2100"/>
              <a:buFont typeface="Arial"/>
              <a:buNone/>
            </a:pPr>
            <a:r>
              <a:t/>
            </a:r>
            <a:endParaRPr sz="1500"/>
          </a:p>
          <a:p>
            <a:pPr indent="0" lvl="1" marL="552450" rtl="0" algn="l">
              <a:lnSpc>
                <a:spcPct val="90000"/>
              </a:lnSpc>
              <a:spcBef>
                <a:spcPts val="1000"/>
              </a:spcBef>
              <a:spcAft>
                <a:spcPts val="0"/>
              </a:spcAft>
              <a:buSzPts val="2100"/>
              <a:buNone/>
            </a:pPr>
            <a:r>
              <a:rPr lang="en" sz="1500"/>
              <a:t>Implementation Obstacles (VH/H/M/L): 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Law Enforcement (Q5)</a:t>
            </a:r>
            <a:endParaRPr/>
          </a:p>
        </p:txBody>
      </p:sp>
      <p:sp>
        <p:nvSpPr>
          <p:cNvPr id="125" name="Google Shape;125;p22"/>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5"/>
            </a:pPr>
            <a:r>
              <a:rPr lang="en" sz="1800"/>
              <a:t>How long will it take for revenue to materialize (market maturity/sales cycle)?</a:t>
            </a:r>
            <a:endParaRPr/>
          </a:p>
          <a:p>
            <a:pPr indent="-228600" lvl="0" marL="457200" rtl="0" algn="l">
              <a:lnSpc>
                <a:spcPct val="90000"/>
              </a:lnSpc>
              <a:spcBef>
                <a:spcPts val="1000"/>
              </a:spcBef>
              <a:spcAft>
                <a:spcPts val="0"/>
              </a:spcAft>
              <a:buSzPts val="2100"/>
              <a:buFont typeface="Arial"/>
              <a:buNone/>
            </a:pPr>
            <a:r>
              <a:t/>
            </a:r>
            <a:endParaRPr sz="1800"/>
          </a:p>
          <a:p>
            <a:pPr indent="0" lvl="1" marL="552450" rtl="0" algn="l">
              <a:lnSpc>
                <a:spcPct val="90000"/>
              </a:lnSpc>
              <a:spcBef>
                <a:spcPts val="400"/>
              </a:spcBef>
              <a:spcAft>
                <a:spcPts val="0"/>
              </a:spcAft>
              <a:buSzPts val="1800"/>
              <a:buNone/>
            </a:pPr>
            <a:r>
              <a:rPr lang="en"/>
              <a:t>Tips on how to answer this question:</a:t>
            </a:r>
            <a:endParaRPr/>
          </a:p>
          <a:p>
            <a:pPr indent="-342900" lvl="1" marL="914400" rtl="0" algn="l">
              <a:lnSpc>
                <a:spcPct val="90000"/>
              </a:lnSpc>
              <a:spcBef>
                <a:spcPts val="400"/>
              </a:spcBef>
              <a:spcAft>
                <a:spcPts val="0"/>
              </a:spcAft>
              <a:buSzPts val="1800"/>
              <a:buChar char="•"/>
            </a:pPr>
            <a:r>
              <a:rPr lang="en"/>
              <a:t>Product roadmap – how long before you will have a prototype?  Confirm the prototype meets market desired cost and performance envelope?  </a:t>
            </a:r>
            <a:endParaRPr/>
          </a:p>
          <a:p>
            <a:pPr indent="-342900" lvl="1" marL="914400" rtl="0" algn="l">
              <a:lnSpc>
                <a:spcPct val="90000"/>
              </a:lnSpc>
              <a:spcBef>
                <a:spcPts val="400"/>
              </a:spcBef>
              <a:spcAft>
                <a:spcPts val="0"/>
              </a:spcAft>
              <a:buSzPts val="1800"/>
              <a:buChar char="•"/>
            </a:pPr>
            <a:r>
              <a:rPr lang="en"/>
              <a:t>Market readiness – </a:t>
            </a:r>
            <a:endParaRPr/>
          </a:p>
          <a:p>
            <a:pPr indent="-342900" lvl="1" marL="914400" rtl="0" algn="l">
              <a:lnSpc>
                <a:spcPct val="90000"/>
              </a:lnSpc>
              <a:spcBef>
                <a:spcPts val="400"/>
              </a:spcBef>
              <a:spcAft>
                <a:spcPts val="0"/>
              </a:spcAft>
              <a:buSzPts val="1800"/>
              <a:buChar char="•"/>
            </a:pPr>
            <a:r>
              <a:rPr lang="en"/>
              <a:t>Sales cycle - benchmarks, anecdotes for your target industry (internet search)</a:t>
            </a:r>
            <a:endParaRPr/>
          </a:p>
          <a:p>
            <a:pPr indent="-228600" lvl="1" marL="914400" rtl="0" algn="l">
              <a:lnSpc>
                <a:spcPct val="90000"/>
              </a:lnSpc>
              <a:spcBef>
                <a:spcPts val="400"/>
              </a:spcBef>
              <a:spcAft>
                <a:spcPts val="0"/>
              </a:spcAft>
              <a:buSzPts val="1800"/>
              <a:buNone/>
            </a:pPr>
            <a:r>
              <a:t/>
            </a:r>
            <a:endParaRPr/>
          </a:p>
          <a:p>
            <a:pPr indent="0" lvl="0" marL="95250" rtl="0" algn="l">
              <a:lnSpc>
                <a:spcPct val="90000"/>
              </a:lnSpc>
              <a:spcBef>
                <a:spcPts val="1000"/>
              </a:spcBef>
              <a:spcAft>
                <a:spcPts val="0"/>
              </a:spcAft>
              <a:buSzPts val="2100"/>
              <a:buNone/>
            </a:pPr>
            <a:r>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a:t>
            </a:r>
            <a:r>
              <a:rPr lang="en"/>
              <a:t>Law Enforcement</a:t>
            </a:r>
            <a:r>
              <a:rPr lang="en"/>
              <a:t> (Q5)</a:t>
            </a:r>
            <a:endParaRPr/>
          </a:p>
        </p:txBody>
      </p:sp>
      <p:sp>
        <p:nvSpPr>
          <p:cNvPr id="131" name="Google Shape;131;p23"/>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5"/>
            </a:pPr>
            <a:r>
              <a:rPr lang="en" sz="1800"/>
              <a:t>How long will it take for revenue to materialize (market maturity/sales cycle)?</a:t>
            </a:r>
            <a:endParaRPr/>
          </a:p>
          <a:p>
            <a:pPr indent="-228600" lvl="0" marL="457200" rtl="0" algn="l">
              <a:lnSpc>
                <a:spcPct val="90000"/>
              </a:lnSpc>
              <a:spcBef>
                <a:spcPts val="1000"/>
              </a:spcBef>
              <a:spcAft>
                <a:spcPts val="0"/>
              </a:spcAft>
              <a:buSzPts val="2100"/>
              <a:buFont typeface="Arial"/>
              <a:buNone/>
            </a:pPr>
            <a:r>
              <a:t/>
            </a:r>
            <a:endParaRPr sz="1800"/>
          </a:p>
          <a:p>
            <a:pPr indent="-361950" lvl="1" marL="914400" rtl="0" algn="l">
              <a:lnSpc>
                <a:spcPct val="90000"/>
              </a:lnSpc>
              <a:spcBef>
                <a:spcPts val="1000"/>
              </a:spcBef>
              <a:spcAft>
                <a:spcPts val="0"/>
              </a:spcAft>
              <a:buSzPts val="2100"/>
              <a:buFont typeface="Arial"/>
              <a:buAutoNum type="alphaUcPeriod"/>
            </a:pPr>
            <a:r>
              <a:rPr lang="en" sz="1500"/>
              <a:t>9-12 months for the first sale after a reseller has been signed.  Departments that want this device typically want it immediately after an “unsavory incident” but are hard to convince otherwise.  “unsavory incidents” are reasonably easy to track through public data sources in the US and resellers are instrumental in creating awareness about the solution and having the relationship to quickly make the sale happen when the issue is top of mind.  That being said, the volume of “unsavory incidents” is quite low so it is likely to take some time for the pipeline to develop. </a:t>
            </a:r>
            <a:endParaRPr sz="1500"/>
          </a:p>
          <a:p>
            <a:pPr indent="-228600" lvl="1" marL="914400" rtl="0" algn="l">
              <a:lnSpc>
                <a:spcPct val="90000"/>
              </a:lnSpc>
              <a:spcBef>
                <a:spcPts val="1000"/>
              </a:spcBef>
              <a:spcAft>
                <a:spcPts val="0"/>
              </a:spcAft>
              <a:buSzPts val="2100"/>
              <a:buFont typeface="Arial"/>
              <a:buNone/>
            </a:pPr>
            <a:r>
              <a:t/>
            </a:r>
            <a:endParaRPr sz="1500"/>
          </a:p>
          <a:p>
            <a:pPr indent="0" lvl="1" marL="552450" rtl="0" algn="l">
              <a:lnSpc>
                <a:spcPct val="90000"/>
              </a:lnSpc>
              <a:spcBef>
                <a:spcPts val="1000"/>
              </a:spcBef>
              <a:spcAft>
                <a:spcPts val="0"/>
              </a:spcAft>
              <a:buSzPts val="2100"/>
              <a:buNone/>
            </a:pPr>
            <a:r>
              <a:rPr lang="en" sz="1500"/>
              <a:t>Time To Revenue (VH/H/M/L): </a:t>
            </a:r>
            <a:r>
              <a:rPr lang="en" sz="1500"/>
              <a:t>H</a:t>
            </a:r>
            <a:endParaRPr sz="15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a:t>
            </a:r>
            <a:r>
              <a:rPr lang="en"/>
              <a:t>Law Enforcement</a:t>
            </a:r>
            <a:r>
              <a:rPr lang="en"/>
              <a:t> (Q6)</a:t>
            </a:r>
            <a:endParaRPr/>
          </a:p>
        </p:txBody>
      </p:sp>
      <p:sp>
        <p:nvSpPr>
          <p:cNvPr id="137" name="Google Shape;137;p24"/>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6"/>
            </a:pPr>
            <a:r>
              <a:rPr lang="en" sz="1800"/>
              <a:t>Are there external risks to adoption (competitive threats, 3rd party dependencies, or other barriers to adoption)?</a:t>
            </a:r>
            <a:endParaRPr sz="1800"/>
          </a:p>
          <a:p>
            <a:pPr indent="-228600" lvl="0" marL="457200" rtl="0" algn="l">
              <a:lnSpc>
                <a:spcPct val="90000"/>
              </a:lnSpc>
              <a:spcBef>
                <a:spcPts val="1000"/>
              </a:spcBef>
              <a:spcAft>
                <a:spcPts val="0"/>
              </a:spcAft>
              <a:buSzPts val="2100"/>
              <a:buFont typeface="Arial"/>
              <a:buNone/>
            </a:pPr>
            <a:r>
              <a:t/>
            </a:r>
            <a:endParaRPr sz="1800"/>
          </a:p>
          <a:p>
            <a:pPr indent="0" lvl="1" marL="552450" rtl="0" algn="l">
              <a:lnSpc>
                <a:spcPct val="90000"/>
              </a:lnSpc>
              <a:spcBef>
                <a:spcPts val="400"/>
              </a:spcBef>
              <a:spcAft>
                <a:spcPts val="0"/>
              </a:spcAft>
              <a:buSzPts val="1800"/>
              <a:buNone/>
            </a:pPr>
            <a:r>
              <a:rPr lang="en"/>
              <a:t>Tips on how to answer this question:</a:t>
            </a:r>
            <a:endParaRPr/>
          </a:p>
          <a:p>
            <a:pPr indent="-342900" lvl="1" marL="914400" rtl="0" algn="l">
              <a:lnSpc>
                <a:spcPct val="90000"/>
              </a:lnSpc>
              <a:spcBef>
                <a:spcPts val="400"/>
              </a:spcBef>
              <a:spcAft>
                <a:spcPts val="0"/>
              </a:spcAft>
              <a:buSzPts val="1800"/>
              <a:buChar char="•"/>
            </a:pPr>
            <a:r>
              <a:rPr lang="en"/>
              <a:t>How fast are competitors improving their products (internet search, news clips analysis)?</a:t>
            </a:r>
            <a:endParaRPr/>
          </a:p>
          <a:p>
            <a:pPr indent="-342900" lvl="1" marL="914400" rtl="0" algn="l">
              <a:lnSpc>
                <a:spcPct val="90000"/>
              </a:lnSpc>
              <a:spcBef>
                <a:spcPts val="400"/>
              </a:spcBef>
              <a:spcAft>
                <a:spcPts val="0"/>
              </a:spcAft>
              <a:buSzPts val="1800"/>
              <a:buChar char="•"/>
            </a:pPr>
            <a:r>
              <a:rPr lang="en"/>
              <a:t>Are there any macroeconomic or supplier-specific constraints/business concerns materializing (news clips analysis)?</a:t>
            </a:r>
            <a:endParaRPr/>
          </a:p>
          <a:p>
            <a:pPr indent="-342900" lvl="1" marL="914400" rtl="0" algn="l">
              <a:lnSpc>
                <a:spcPct val="90000"/>
              </a:lnSpc>
              <a:spcBef>
                <a:spcPts val="400"/>
              </a:spcBef>
              <a:spcAft>
                <a:spcPts val="0"/>
              </a:spcAft>
              <a:buSzPts val="1800"/>
              <a:buChar char="•"/>
            </a:pPr>
            <a:r>
              <a:rPr lang="en"/>
              <a:t>Market trends analysis</a:t>
            </a:r>
            <a:endParaRPr/>
          </a:p>
          <a:p>
            <a:pPr indent="-228600" lvl="1" marL="914400" rtl="0" algn="l">
              <a:lnSpc>
                <a:spcPct val="90000"/>
              </a:lnSpc>
              <a:spcBef>
                <a:spcPts val="400"/>
              </a:spcBef>
              <a:spcAft>
                <a:spcPts val="0"/>
              </a:spcAft>
              <a:buSzPts val="1800"/>
              <a:buNone/>
            </a:pPr>
            <a:r>
              <a:t/>
            </a:r>
            <a:endParaRPr/>
          </a:p>
          <a:p>
            <a:pPr indent="-228600" lvl="1" marL="914400" rtl="0" algn="l">
              <a:lnSpc>
                <a:spcPct val="90000"/>
              </a:lnSpc>
              <a:spcBef>
                <a:spcPts val="400"/>
              </a:spcBef>
              <a:spcAft>
                <a:spcPts val="0"/>
              </a:spcAft>
              <a:buSzPts val="1800"/>
              <a:buNone/>
            </a:pPr>
            <a:r>
              <a:t/>
            </a:r>
            <a:endParaRPr/>
          </a:p>
          <a:p>
            <a:pPr indent="-228600" lvl="0" marL="457200" rtl="0" algn="l">
              <a:lnSpc>
                <a:spcPct val="90000"/>
              </a:lnSpc>
              <a:spcBef>
                <a:spcPts val="1000"/>
              </a:spcBef>
              <a:spcAft>
                <a:spcPts val="0"/>
              </a:spcAft>
              <a:buSzPts val="2100"/>
              <a:buFont typeface="Arial"/>
              <a:buNone/>
            </a:pPr>
            <a:r>
              <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Law Enforcement (Q6)</a:t>
            </a:r>
            <a:endParaRPr/>
          </a:p>
        </p:txBody>
      </p:sp>
      <p:sp>
        <p:nvSpPr>
          <p:cNvPr id="143" name="Google Shape;143;p25"/>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6"/>
            </a:pPr>
            <a:r>
              <a:rPr lang="en" sz="1800"/>
              <a:t>Are there external risks to adoption (competitive threats, 3rd party dependencies, or other barriers to adoption)?</a:t>
            </a:r>
            <a:endParaRPr sz="1800"/>
          </a:p>
          <a:p>
            <a:pPr indent="-228600" lvl="0" marL="457200" rtl="0" algn="l">
              <a:lnSpc>
                <a:spcPct val="90000"/>
              </a:lnSpc>
              <a:spcBef>
                <a:spcPts val="1000"/>
              </a:spcBef>
              <a:spcAft>
                <a:spcPts val="0"/>
              </a:spcAft>
              <a:buSzPts val="2100"/>
              <a:buFont typeface="Arial"/>
              <a:buNone/>
            </a:pPr>
            <a:r>
              <a:t/>
            </a:r>
            <a:endParaRPr sz="1800"/>
          </a:p>
          <a:p>
            <a:pPr indent="-361950" lvl="1" marL="914400" rtl="0" algn="l">
              <a:lnSpc>
                <a:spcPct val="90000"/>
              </a:lnSpc>
              <a:spcBef>
                <a:spcPts val="1000"/>
              </a:spcBef>
              <a:spcAft>
                <a:spcPts val="0"/>
              </a:spcAft>
              <a:buSzPts val="2100"/>
              <a:buFont typeface="Arial"/>
              <a:buAutoNum type="alphaUcPeriod"/>
            </a:pPr>
            <a:r>
              <a:rPr lang="en" sz="1500"/>
              <a:t>There are no other solutions that combine frequency analysis and protocol analysis, especially for the price point (the alternative is a van full of equipment like you see in movies).  There are some 3</a:t>
            </a:r>
            <a:r>
              <a:rPr baseline="30000" lang="en" sz="1500"/>
              <a:t>rd</a:t>
            </a:r>
            <a:r>
              <a:rPr lang="en" sz="1500"/>
              <a:t> party dependencies related to potential chipset scarcity but this has not been an issue in recent quarters.</a:t>
            </a:r>
            <a:endParaRPr/>
          </a:p>
          <a:p>
            <a:pPr indent="-228600" lvl="1" marL="914400" rtl="0" algn="l">
              <a:lnSpc>
                <a:spcPct val="90000"/>
              </a:lnSpc>
              <a:spcBef>
                <a:spcPts val="1000"/>
              </a:spcBef>
              <a:spcAft>
                <a:spcPts val="0"/>
              </a:spcAft>
              <a:buSzPts val="2100"/>
              <a:buFont typeface="Arial"/>
              <a:buNone/>
            </a:pPr>
            <a:r>
              <a:t/>
            </a:r>
            <a:endParaRPr sz="1500"/>
          </a:p>
          <a:p>
            <a:pPr indent="0" lvl="1" marL="552450" rtl="0" algn="l">
              <a:lnSpc>
                <a:spcPct val="90000"/>
              </a:lnSpc>
              <a:spcBef>
                <a:spcPts val="1000"/>
              </a:spcBef>
              <a:spcAft>
                <a:spcPts val="0"/>
              </a:spcAft>
              <a:buSzPts val="2100"/>
              <a:buNone/>
            </a:pPr>
            <a:r>
              <a:rPr lang="en" sz="1500"/>
              <a:t>External Risks (VH/H/M/L): L</a:t>
            </a:r>
            <a:endParaRPr sz="1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2"/>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Next Steps</a:t>
            </a:r>
            <a:endParaRPr/>
          </a:p>
        </p:txBody>
      </p:sp>
      <p:sp>
        <p:nvSpPr>
          <p:cNvPr id="149" name="Google Shape;149;p32"/>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rmAutofit/>
          </a:bodyPr>
          <a:lstStyle/>
          <a:p>
            <a:pPr indent="-361950" lvl="0" marL="457200" rtl="0" algn="l">
              <a:lnSpc>
                <a:spcPct val="90000"/>
              </a:lnSpc>
              <a:spcBef>
                <a:spcPts val="800"/>
              </a:spcBef>
              <a:spcAft>
                <a:spcPts val="0"/>
              </a:spcAft>
              <a:buSzPts val="2100"/>
              <a:buChar char="•"/>
            </a:pPr>
            <a:r>
              <a:rPr lang="en"/>
              <a:t>Replace the example answers in this document with your own technology’s use cases to identify your beach head market</a:t>
            </a:r>
            <a:endParaRPr/>
          </a:p>
          <a:p>
            <a:pPr indent="-228600" lvl="0" marL="457200" rtl="0" algn="l">
              <a:lnSpc>
                <a:spcPct val="90000"/>
              </a:lnSpc>
              <a:spcBef>
                <a:spcPts val="800"/>
              </a:spcBef>
              <a:spcAft>
                <a:spcPts val="0"/>
              </a:spcAft>
              <a:buSzPts val="2100"/>
              <a:buNone/>
            </a:pPr>
            <a:r>
              <a:t/>
            </a:r>
            <a:endParaRPr/>
          </a:p>
          <a:p>
            <a:pPr indent="-361950" lvl="0" marL="457200" rtl="0" algn="l">
              <a:lnSpc>
                <a:spcPct val="90000"/>
              </a:lnSpc>
              <a:spcBef>
                <a:spcPts val="800"/>
              </a:spcBef>
              <a:spcAft>
                <a:spcPts val="0"/>
              </a:spcAft>
              <a:buSzPts val="2100"/>
              <a:buChar char="•"/>
            </a:pPr>
            <a:r>
              <a:rPr lang="en"/>
              <a:t>Email me your ppt pages by Monday, Feb 12, 8am pacific to get feedback during my office hours on Feb 13</a:t>
            </a:r>
            <a:endParaRPr/>
          </a:p>
          <a:p>
            <a:pPr indent="-228600" lvl="0" marL="457200" rtl="0" algn="l">
              <a:lnSpc>
                <a:spcPct val="90000"/>
              </a:lnSpc>
              <a:spcBef>
                <a:spcPts val="800"/>
              </a:spcBef>
              <a:spcAft>
                <a:spcPts val="0"/>
              </a:spcAft>
              <a:buSzPts val="2100"/>
              <a:buNone/>
            </a:pPr>
            <a:r>
              <a:t/>
            </a:r>
            <a:endParaRPr/>
          </a:p>
          <a:p>
            <a:pPr indent="-361950" lvl="0" marL="457200" rtl="0" algn="l">
              <a:lnSpc>
                <a:spcPct val="90000"/>
              </a:lnSpc>
              <a:spcBef>
                <a:spcPts val="800"/>
              </a:spcBef>
              <a:spcAft>
                <a:spcPts val="0"/>
              </a:spcAft>
              <a:buSzPts val="2100"/>
              <a:buChar char="•"/>
            </a:pPr>
            <a:r>
              <a:rPr lang="en"/>
              <a:t>Contact me at </a:t>
            </a:r>
            <a:r>
              <a:rPr lang="en" u="sng">
                <a:solidFill>
                  <a:schemeClr val="hlink"/>
                </a:solidFill>
                <a:hlinkClick r:id="rId3"/>
              </a:rPr>
              <a:t>akale@bmnt.com</a:t>
            </a:r>
            <a:r>
              <a:rPr lang="en"/>
              <a:t> if you have further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2"/>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SzPct val="111111"/>
              <a:buNone/>
            </a:pPr>
            <a:r>
              <a:rPr lang="en"/>
              <a:t>Step 2: For each use case, answer 6 key questions</a:t>
            </a:r>
            <a:endParaRPr/>
          </a:p>
        </p:txBody>
      </p:sp>
      <p:sp>
        <p:nvSpPr>
          <p:cNvPr id="71" name="Google Shape;71;p12"/>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800"/>
              </a:spcBef>
              <a:spcAft>
                <a:spcPts val="0"/>
              </a:spcAft>
              <a:buSzPts val="2100"/>
              <a:buFont typeface="Arial"/>
              <a:buAutoNum type="arabicPeriod"/>
            </a:pPr>
            <a:r>
              <a:rPr lang="en" sz="1800"/>
              <a:t>Is there a compelling reason to buy your product (are you filling an unmet need with an effective solution that is better than current solutions)?</a:t>
            </a:r>
            <a:endParaRPr/>
          </a:p>
          <a:p>
            <a:pPr indent="-361950" lvl="0" marL="457200" rtl="0" algn="l">
              <a:lnSpc>
                <a:spcPct val="90000"/>
              </a:lnSpc>
              <a:spcBef>
                <a:spcPts val="800"/>
              </a:spcBef>
              <a:spcAft>
                <a:spcPts val="0"/>
              </a:spcAft>
              <a:buSzPts val="2100"/>
              <a:buAutoNum type="arabicPeriod"/>
            </a:pPr>
            <a:r>
              <a:rPr lang="en" sz="1800"/>
              <a:t>How many are likely to use your product (market size &amp; growth)?</a:t>
            </a:r>
            <a:endParaRPr sz="1800"/>
          </a:p>
          <a:p>
            <a:pPr indent="-361950" lvl="0" marL="457200" rtl="0" algn="l">
              <a:lnSpc>
                <a:spcPct val="90000"/>
              </a:lnSpc>
              <a:spcBef>
                <a:spcPts val="1000"/>
              </a:spcBef>
              <a:spcAft>
                <a:spcPts val="0"/>
              </a:spcAft>
              <a:buSzPts val="2100"/>
              <a:buAutoNum type="arabicPeriod"/>
            </a:pPr>
            <a:r>
              <a:rPr lang="en" sz="1800"/>
              <a:t>Are customers willing to pay an economically viable price for your product, and stick with the product once they have purchased it?</a:t>
            </a:r>
            <a:endParaRPr sz="1800"/>
          </a:p>
          <a:p>
            <a:pPr indent="-361950" lvl="0" marL="457200" rtl="0" algn="l">
              <a:lnSpc>
                <a:spcPct val="90000"/>
              </a:lnSpc>
              <a:spcBef>
                <a:spcPts val="1000"/>
              </a:spcBef>
              <a:spcAft>
                <a:spcPts val="0"/>
              </a:spcAft>
              <a:buSzPts val="2100"/>
              <a:buAutoNum type="arabicPeriod"/>
            </a:pPr>
            <a:r>
              <a:rPr lang="en" sz="1800"/>
              <a:t>Are there major obstacles to delivering the product to market (product development / sales / distribution difficulties, funding challenges)?</a:t>
            </a:r>
            <a:endParaRPr sz="1800"/>
          </a:p>
          <a:p>
            <a:pPr indent="-361950" lvl="0" marL="457200" rtl="0" algn="l">
              <a:lnSpc>
                <a:spcPct val="90000"/>
              </a:lnSpc>
              <a:spcBef>
                <a:spcPts val="1000"/>
              </a:spcBef>
              <a:spcAft>
                <a:spcPts val="0"/>
              </a:spcAft>
              <a:buSzPts val="2100"/>
              <a:buAutoNum type="arabicPeriod"/>
            </a:pPr>
            <a:r>
              <a:rPr lang="en" sz="1800"/>
              <a:t>How long will it take for revenue to materialize (market maturity/sales cycle)?</a:t>
            </a:r>
            <a:endParaRPr sz="1800"/>
          </a:p>
          <a:p>
            <a:pPr indent="-361950" lvl="0" marL="457200" rtl="0" algn="l">
              <a:lnSpc>
                <a:spcPct val="90000"/>
              </a:lnSpc>
              <a:spcBef>
                <a:spcPts val="1000"/>
              </a:spcBef>
              <a:spcAft>
                <a:spcPts val="1000"/>
              </a:spcAft>
              <a:buSzPts val="2100"/>
              <a:buAutoNum type="arabicPeriod"/>
            </a:pPr>
            <a:r>
              <a:rPr lang="en" sz="1800"/>
              <a:t>Are there external risks to adoption (competitive threats, 3rd party dependencies, or other barriers to adoption)?</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3"/>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a:t>
            </a:r>
            <a:r>
              <a:rPr lang="en"/>
              <a:t>Law Enforcement</a:t>
            </a:r>
            <a:r>
              <a:rPr lang="en"/>
              <a:t> (Q1)</a:t>
            </a:r>
            <a:endParaRPr/>
          </a:p>
        </p:txBody>
      </p:sp>
      <p:sp>
        <p:nvSpPr>
          <p:cNvPr id="77" name="Google Shape;77;p13"/>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800"/>
              </a:spcBef>
              <a:spcAft>
                <a:spcPts val="0"/>
              </a:spcAft>
              <a:buSzPts val="2100"/>
              <a:buFont typeface="Arial"/>
              <a:buAutoNum type="arabicPeriod"/>
            </a:pPr>
            <a:r>
              <a:rPr lang="en" sz="1800"/>
              <a:t>Is there a compelling reason to buy your product (are you filling an unmet need with an effective solution that is better than current solutions)?</a:t>
            </a:r>
            <a:endParaRPr sz="1500"/>
          </a:p>
          <a:p>
            <a:pPr indent="-228600" lvl="0" marL="457200" rtl="0" algn="l">
              <a:lnSpc>
                <a:spcPct val="90000"/>
              </a:lnSpc>
              <a:spcBef>
                <a:spcPts val="800"/>
              </a:spcBef>
              <a:spcAft>
                <a:spcPts val="0"/>
              </a:spcAft>
              <a:buSzPts val="2100"/>
              <a:buFont typeface="Arial"/>
              <a:buNone/>
            </a:pPr>
            <a:r>
              <a:t/>
            </a:r>
            <a:endParaRPr sz="1800"/>
          </a:p>
          <a:p>
            <a:pPr indent="0" lvl="1" marL="552450" rtl="0" algn="l">
              <a:lnSpc>
                <a:spcPct val="90000"/>
              </a:lnSpc>
              <a:spcBef>
                <a:spcPts val="400"/>
              </a:spcBef>
              <a:spcAft>
                <a:spcPts val="0"/>
              </a:spcAft>
              <a:buSzPts val="1800"/>
              <a:buNone/>
            </a:pPr>
            <a:r>
              <a:rPr lang="en"/>
              <a:t>Tips on how to answer this question:</a:t>
            </a:r>
            <a:endParaRPr/>
          </a:p>
          <a:p>
            <a:pPr indent="-342900" lvl="1" marL="914400" rtl="0" algn="l">
              <a:lnSpc>
                <a:spcPct val="90000"/>
              </a:lnSpc>
              <a:spcBef>
                <a:spcPts val="400"/>
              </a:spcBef>
              <a:spcAft>
                <a:spcPts val="0"/>
              </a:spcAft>
              <a:buSzPts val="1800"/>
              <a:buChar char="•"/>
            </a:pPr>
            <a:r>
              <a:rPr lang="en"/>
              <a:t>Competitive Analysis – find other companies providing similar features, or helping similar jobs get done; download their white papers, collateral to identify key pains in the industry</a:t>
            </a:r>
            <a:endParaRPr/>
          </a:p>
          <a:p>
            <a:pPr indent="-342900" lvl="1" marL="914400" rtl="0" algn="l">
              <a:lnSpc>
                <a:spcPct val="90000"/>
              </a:lnSpc>
              <a:spcBef>
                <a:spcPts val="400"/>
              </a:spcBef>
              <a:spcAft>
                <a:spcPts val="0"/>
              </a:spcAft>
              <a:buSzPts val="1800"/>
              <a:buChar char="•"/>
            </a:pPr>
            <a:r>
              <a:rPr lang="en"/>
              <a:t>Market Analysis - search for industry pain points embedded within market reports and news (via Google / ChatGPT)</a:t>
            </a:r>
            <a:endParaRPr/>
          </a:p>
          <a:p>
            <a:pPr indent="-228600" lvl="1" marL="914400" rtl="0" algn="l">
              <a:lnSpc>
                <a:spcPct val="90000"/>
              </a:lnSpc>
              <a:spcBef>
                <a:spcPts val="400"/>
              </a:spcBef>
              <a:spcAft>
                <a:spcPts val="0"/>
              </a:spcAft>
              <a:buSzPts val="18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5"/>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a:t>
            </a:r>
            <a:r>
              <a:rPr lang="en"/>
              <a:t>Law Enforcement</a:t>
            </a:r>
            <a:r>
              <a:rPr lang="en"/>
              <a:t> (Q1)</a:t>
            </a:r>
            <a:endParaRPr/>
          </a:p>
        </p:txBody>
      </p:sp>
      <p:sp>
        <p:nvSpPr>
          <p:cNvPr id="83" name="Google Shape;83;p15"/>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800"/>
              </a:spcBef>
              <a:spcAft>
                <a:spcPts val="0"/>
              </a:spcAft>
              <a:buSzPts val="2100"/>
              <a:buFont typeface="Arial"/>
              <a:buAutoNum type="arabicPeriod"/>
            </a:pPr>
            <a:r>
              <a:rPr lang="en" sz="1800"/>
              <a:t>Is there a compelling reason to buy your product (are you filling an unmet need with an effective solution that is better than current solutions)?</a:t>
            </a:r>
            <a:endParaRPr/>
          </a:p>
          <a:p>
            <a:pPr indent="0" lvl="1" marL="571500" rtl="0" algn="l">
              <a:lnSpc>
                <a:spcPct val="90000"/>
              </a:lnSpc>
              <a:spcBef>
                <a:spcPts val="400"/>
              </a:spcBef>
              <a:spcAft>
                <a:spcPts val="0"/>
              </a:spcAft>
              <a:buSzPts val="1800"/>
              <a:buNone/>
            </a:pPr>
            <a:r>
              <a:t/>
            </a:r>
            <a:endParaRPr sz="1500"/>
          </a:p>
          <a:p>
            <a:pPr indent="-342900" lvl="1" marL="914400" rtl="0" algn="l">
              <a:lnSpc>
                <a:spcPct val="90000"/>
              </a:lnSpc>
              <a:spcBef>
                <a:spcPts val="400"/>
              </a:spcBef>
              <a:spcAft>
                <a:spcPts val="0"/>
              </a:spcAft>
              <a:buSzPts val="1800"/>
              <a:buFont typeface="Arial"/>
              <a:buAutoNum type="alphaUcPeriod"/>
            </a:pPr>
            <a:r>
              <a:rPr lang="en" sz="1500"/>
              <a:t>Yes.  Current solutions can only identify whether a transmitting device is present (but not where it is located) and need to process network or device logs offline to determine what the device is (e.g. Ring camera, iPhone, etc.).  Hackhunter’s proprietary hardware and software technology can both locate and identify the device in real-time, giving the police officer confidence that the person they are supposed to serve is present (via IMEI) and there are no devices (e.g. ring camera) operating that may warn the person being served (which dramatically increases the risk of a violent confrontation)</a:t>
            </a:r>
            <a:endParaRPr/>
          </a:p>
          <a:p>
            <a:pPr indent="-228600" lvl="1" marL="914400" rtl="0" algn="l">
              <a:lnSpc>
                <a:spcPct val="90000"/>
              </a:lnSpc>
              <a:spcBef>
                <a:spcPts val="400"/>
              </a:spcBef>
              <a:spcAft>
                <a:spcPts val="0"/>
              </a:spcAft>
              <a:buSzPts val="1800"/>
              <a:buFont typeface="Arial"/>
              <a:buNone/>
            </a:pPr>
            <a:r>
              <a:t/>
            </a:r>
            <a:endParaRPr sz="1500"/>
          </a:p>
          <a:p>
            <a:pPr indent="0" lvl="1" marL="571500" rtl="0" algn="l">
              <a:lnSpc>
                <a:spcPct val="90000"/>
              </a:lnSpc>
              <a:spcBef>
                <a:spcPts val="400"/>
              </a:spcBef>
              <a:spcAft>
                <a:spcPts val="0"/>
              </a:spcAft>
              <a:buSzPts val="1800"/>
              <a:buNone/>
            </a:pPr>
            <a:r>
              <a:rPr lang="en" sz="1500"/>
              <a:t>Compelling Reason To Buy (VH/H/M/L): 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a:t>
            </a:r>
            <a:r>
              <a:rPr lang="en"/>
              <a:t>Law Enforcement</a:t>
            </a:r>
            <a:r>
              <a:rPr lang="en"/>
              <a:t> (Q2)</a:t>
            </a:r>
            <a:endParaRPr/>
          </a:p>
        </p:txBody>
      </p:sp>
      <p:sp>
        <p:nvSpPr>
          <p:cNvPr id="89" name="Google Shape;89;p16"/>
          <p:cNvSpPr txBox="1"/>
          <p:nvPr>
            <p:ph idx="1" type="body"/>
          </p:nvPr>
        </p:nvSpPr>
        <p:spPr>
          <a:xfrm>
            <a:off x="311700" y="1167973"/>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800"/>
              </a:spcBef>
              <a:spcAft>
                <a:spcPts val="0"/>
              </a:spcAft>
              <a:buSzPts val="2100"/>
              <a:buFont typeface="Arial"/>
              <a:buAutoNum type="arabicPeriod" startAt="2"/>
            </a:pPr>
            <a:r>
              <a:rPr lang="en" sz="1800"/>
              <a:t>How many are likely to use your product (market size &amp; growth)?</a:t>
            </a:r>
            <a:endParaRPr/>
          </a:p>
          <a:p>
            <a:pPr indent="-228600" lvl="0" marL="457200" rtl="0" algn="l">
              <a:lnSpc>
                <a:spcPct val="90000"/>
              </a:lnSpc>
              <a:spcBef>
                <a:spcPts val="800"/>
              </a:spcBef>
              <a:spcAft>
                <a:spcPts val="0"/>
              </a:spcAft>
              <a:buSzPts val="2100"/>
              <a:buFont typeface="Arial"/>
              <a:buNone/>
            </a:pPr>
            <a:r>
              <a:t/>
            </a:r>
            <a:endParaRPr sz="1800"/>
          </a:p>
          <a:p>
            <a:pPr indent="0" lvl="1" marL="552450" rtl="0" algn="l">
              <a:lnSpc>
                <a:spcPct val="90000"/>
              </a:lnSpc>
              <a:spcBef>
                <a:spcPts val="400"/>
              </a:spcBef>
              <a:spcAft>
                <a:spcPts val="0"/>
              </a:spcAft>
              <a:buSzPts val="1800"/>
              <a:buNone/>
            </a:pPr>
            <a:r>
              <a:rPr lang="en"/>
              <a:t>Tips on how to answer this question:</a:t>
            </a:r>
            <a:endParaRPr/>
          </a:p>
          <a:p>
            <a:pPr indent="-342900" lvl="1" marL="914400" rtl="0" algn="l">
              <a:lnSpc>
                <a:spcPct val="90000"/>
              </a:lnSpc>
              <a:spcBef>
                <a:spcPts val="400"/>
              </a:spcBef>
              <a:spcAft>
                <a:spcPts val="0"/>
              </a:spcAft>
              <a:buSzPts val="1800"/>
              <a:buChar char="•"/>
            </a:pPr>
            <a:r>
              <a:rPr lang="en"/>
              <a:t>Bottoms up – Google / ChatGPT search on number of people, locations, etc. where the product may be used.  Linkedin or other social media site counts of the size of the audience for roles that might use or purchase your product.</a:t>
            </a:r>
            <a:endParaRPr/>
          </a:p>
          <a:p>
            <a:pPr indent="-342900" lvl="1" marL="914400" rtl="0" algn="l">
              <a:lnSpc>
                <a:spcPct val="90000"/>
              </a:lnSpc>
              <a:spcBef>
                <a:spcPts val="400"/>
              </a:spcBef>
              <a:spcAft>
                <a:spcPts val="0"/>
              </a:spcAft>
              <a:buSzPts val="1800"/>
              <a:buChar char="•"/>
            </a:pPr>
            <a:r>
              <a:rPr lang="en"/>
              <a:t>Tops-down – “what is the size of the xyz market?”</a:t>
            </a:r>
            <a:endParaRPr/>
          </a:p>
          <a:p>
            <a:pPr indent="-228600" lvl="1" marL="914400" rtl="0" algn="l">
              <a:lnSpc>
                <a:spcPct val="90000"/>
              </a:lnSpc>
              <a:spcBef>
                <a:spcPts val="400"/>
              </a:spcBef>
              <a:spcAft>
                <a:spcPts val="0"/>
              </a:spcAft>
              <a:buSzPts val="18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Law Enforcement (Q2)</a:t>
            </a:r>
            <a:endParaRPr/>
          </a:p>
        </p:txBody>
      </p:sp>
      <p:sp>
        <p:nvSpPr>
          <p:cNvPr id="95" name="Google Shape;95;p17"/>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800"/>
              </a:spcBef>
              <a:spcAft>
                <a:spcPts val="0"/>
              </a:spcAft>
              <a:buSzPts val="2100"/>
              <a:buFont typeface="Arial"/>
              <a:buAutoNum type="arabicPeriod" startAt="2"/>
            </a:pPr>
            <a:r>
              <a:rPr lang="en" sz="1800"/>
              <a:t>How many are likely to use your product (market size &amp; growth)?</a:t>
            </a:r>
            <a:endParaRPr/>
          </a:p>
          <a:p>
            <a:pPr indent="-228600" lvl="0" marL="457200" rtl="0" algn="l">
              <a:lnSpc>
                <a:spcPct val="90000"/>
              </a:lnSpc>
              <a:spcBef>
                <a:spcPts val="800"/>
              </a:spcBef>
              <a:spcAft>
                <a:spcPts val="0"/>
              </a:spcAft>
              <a:buSzPts val="2100"/>
              <a:buNone/>
            </a:pPr>
            <a:r>
              <a:t/>
            </a:r>
            <a:endParaRPr sz="1800"/>
          </a:p>
          <a:p>
            <a:pPr indent="-361950" lvl="1" marL="914400" rtl="0" algn="l">
              <a:lnSpc>
                <a:spcPct val="90000"/>
              </a:lnSpc>
              <a:spcBef>
                <a:spcPts val="800"/>
              </a:spcBef>
              <a:spcAft>
                <a:spcPts val="0"/>
              </a:spcAft>
              <a:buSzPts val="2100"/>
              <a:buFont typeface="Arial"/>
              <a:buAutoNum type="alphaUcPeriod"/>
            </a:pPr>
            <a:r>
              <a:rPr lang="en" sz="1500"/>
              <a:t>There are 708k police officers in the US (</a:t>
            </a:r>
            <a:r>
              <a:rPr lang="en" sz="1500" u="sng">
                <a:solidFill>
                  <a:schemeClr val="hlink"/>
                </a:solidFill>
                <a:hlinkClick r:id="rId3"/>
              </a:rPr>
              <a:t>https://www.statista.com/statistics/191694/number-of-law-enforcement-officers-in-the-us/</a:t>
            </a:r>
            <a:r>
              <a:rPr lang="en" sz="1500"/>
              <a:t>), and 18,000 precincts (</a:t>
            </a:r>
            <a:r>
              <a:rPr lang="en" sz="1500" u="sng">
                <a:solidFill>
                  <a:schemeClr val="hlink"/>
                </a:solidFill>
                <a:hlinkClick r:id="rId4"/>
              </a:rPr>
              <a:t>https://usafacts.org/articles/police-departments-explained/</a:t>
            </a:r>
            <a:r>
              <a:rPr lang="en" sz="1500"/>
              <a:t>).  There is unlikely to be more than one hackhunter device per precinct, and the number of precincts are not increasing.</a:t>
            </a:r>
            <a:endParaRPr/>
          </a:p>
          <a:p>
            <a:pPr indent="0" lvl="1" marL="552450" rtl="0" algn="l">
              <a:lnSpc>
                <a:spcPct val="90000"/>
              </a:lnSpc>
              <a:spcBef>
                <a:spcPts val="800"/>
              </a:spcBef>
              <a:spcAft>
                <a:spcPts val="0"/>
              </a:spcAft>
              <a:buSzPts val="2100"/>
              <a:buNone/>
            </a:pPr>
            <a:r>
              <a:t/>
            </a:r>
            <a:endParaRPr sz="1500"/>
          </a:p>
          <a:p>
            <a:pPr indent="0" lvl="1" marL="552450" rtl="0" algn="l">
              <a:lnSpc>
                <a:spcPct val="90000"/>
              </a:lnSpc>
              <a:spcBef>
                <a:spcPts val="800"/>
              </a:spcBef>
              <a:spcAft>
                <a:spcPts val="0"/>
              </a:spcAft>
              <a:buSzPts val="2100"/>
              <a:buNone/>
            </a:pPr>
            <a:r>
              <a:rPr lang="en" sz="1500"/>
              <a:t>Market Volume (VH/H/M/L): M</a:t>
            </a:r>
            <a:endParaRPr/>
          </a:p>
          <a:p>
            <a:pPr indent="0" lvl="1" marL="552450" rtl="0" algn="l">
              <a:lnSpc>
                <a:spcPct val="90000"/>
              </a:lnSpc>
              <a:spcBef>
                <a:spcPts val="800"/>
              </a:spcBef>
              <a:spcAft>
                <a:spcPts val="0"/>
              </a:spcAft>
              <a:buSzPts val="2100"/>
              <a:buNone/>
            </a:pPr>
            <a:r>
              <a:rPr b="1" lang="en" sz="1200"/>
              <a:t>Note that the M will be relative compared to other opportunities </a:t>
            </a:r>
            <a:r>
              <a:rPr lang="en" sz="1200"/>
              <a:t>– Federal Gov would be “L” because there are only ~7k federal buildings in ~2.2k locations (</a:t>
            </a:r>
            <a:r>
              <a:rPr lang="en" sz="1200" u="sng">
                <a:solidFill>
                  <a:schemeClr val="hlink"/>
                </a:solidFill>
                <a:hlinkClick r:id="rId5"/>
              </a:rPr>
              <a:t>https://www.gsa.gov/real-estate/gsa-properties</a:t>
            </a:r>
            <a:r>
              <a:rPr lang="en" sz="1200"/>
              <a:t>) while there are over 107k hotels and motels (</a:t>
            </a:r>
            <a:r>
              <a:rPr lang="en" sz="1200" u="sng">
                <a:solidFill>
                  <a:schemeClr val="hlink"/>
                </a:solidFill>
                <a:hlinkClick r:id="rId6"/>
              </a:rPr>
              <a:t>https://www.ibisworld.com/industry-statistics/number-of-businesses/hotels-motels-united-states/</a:t>
            </a:r>
            <a:r>
              <a:rPr lang="en" sz="1200"/>
              <a:t>) and ~6.3k department store locations (</a:t>
            </a:r>
            <a:r>
              <a:rPr lang="en" sz="1200" u="sng">
                <a:solidFill>
                  <a:schemeClr val="hlink"/>
                </a:solidFill>
                <a:hlinkClick r:id="rId7"/>
              </a:rPr>
              <a:t>https://www.vox.com/recode/21561046/death-rebirth-department-stores-retail-charts</a:t>
            </a:r>
            <a:r>
              <a:rPr lang="en" sz="1200"/>
              <a:t>).  </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Law Enforcement (Q3)</a:t>
            </a:r>
            <a:endParaRPr/>
          </a:p>
        </p:txBody>
      </p:sp>
      <p:sp>
        <p:nvSpPr>
          <p:cNvPr id="101" name="Google Shape;101;p18"/>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3"/>
            </a:pPr>
            <a:r>
              <a:rPr lang="en" sz="1800"/>
              <a:t>Are customers willing to pay an economically viable price for your product, and stick with the product once they have purchased it?</a:t>
            </a:r>
            <a:endParaRPr/>
          </a:p>
          <a:p>
            <a:pPr indent="-228600" lvl="1" marL="914400" rtl="0" algn="l">
              <a:lnSpc>
                <a:spcPct val="90000"/>
              </a:lnSpc>
              <a:spcBef>
                <a:spcPts val="1000"/>
              </a:spcBef>
              <a:spcAft>
                <a:spcPts val="0"/>
              </a:spcAft>
              <a:buSzPts val="2100"/>
              <a:buFont typeface="Arial"/>
              <a:buNone/>
            </a:pPr>
            <a:r>
              <a:t/>
            </a:r>
            <a:endParaRPr sz="1500"/>
          </a:p>
          <a:p>
            <a:pPr indent="0" lvl="1" marL="552450" rtl="0" algn="l">
              <a:lnSpc>
                <a:spcPct val="90000"/>
              </a:lnSpc>
              <a:spcBef>
                <a:spcPts val="400"/>
              </a:spcBef>
              <a:spcAft>
                <a:spcPts val="0"/>
              </a:spcAft>
              <a:buSzPts val="1800"/>
              <a:buNone/>
            </a:pPr>
            <a:r>
              <a:rPr lang="en"/>
              <a:t>Tips on how to answer this question:</a:t>
            </a:r>
            <a:endParaRPr/>
          </a:p>
          <a:p>
            <a:pPr indent="-342900" lvl="1" marL="914400" rtl="0" algn="l">
              <a:lnSpc>
                <a:spcPct val="90000"/>
              </a:lnSpc>
              <a:spcBef>
                <a:spcPts val="400"/>
              </a:spcBef>
              <a:spcAft>
                <a:spcPts val="0"/>
              </a:spcAft>
              <a:buSzPts val="1800"/>
              <a:buChar char="•"/>
            </a:pPr>
            <a:r>
              <a:rPr lang="en"/>
              <a:t>Competitor pricing relative to your cost to produce and acquire  </a:t>
            </a:r>
            <a:endParaRPr/>
          </a:p>
          <a:p>
            <a:pPr indent="-342900" lvl="1" marL="914400" rtl="0" algn="l">
              <a:lnSpc>
                <a:spcPct val="90000"/>
              </a:lnSpc>
              <a:spcBef>
                <a:spcPts val="400"/>
              </a:spcBef>
              <a:spcAft>
                <a:spcPts val="0"/>
              </a:spcAft>
              <a:buSzPts val="1800"/>
              <a:buChar char="•"/>
            </a:pPr>
            <a:r>
              <a:rPr lang="en"/>
              <a:t>Competitor impact/return on investment promotions (via white papers, product collateral downloaded when answering Q1)</a:t>
            </a:r>
            <a:endParaRPr/>
          </a:p>
          <a:p>
            <a:pPr indent="-342900" lvl="1" marL="914400" rtl="0" algn="l">
              <a:lnSpc>
                <a:spcPct val="90000"/>
              </a:lnSpc>
              <a:spcBef>
                <a:spcPts val="400"/>
              </a:spcBef>
              <a:spcAft>
                <a:spcPts val="0"/>
              </a:spcAft>
              <a:buSzPts val="1800"/>
              <a:buChar char="•"/>
            </a:pPr>
            <a:r>
              <a:rPr lang="en"/>
              <a:t>Target industry/sector margins and buying behavior (internet search)</a:t>
            </a:r>
            <a:endParaRPr/>
          </a:p>
          <a:p>
            <a:pPr indent="-342900" lvl="1" marL="914400" rtl="0" algn="l">
              <a:lnSpc>
                <a:spcPct val="90000"/>
              </a:lnSpc>
              <a:spcBef>
                <a:spcPts val="400"/>
              </a:spcBef>
              <a:spcAft>
                <a:spcPts val="0"/>
              </a:spcAft>
              <a:buSzPts val="1800"/>
              <a:buChar char="•"/>
            </a:pPr>
            <a:r>
              <a:rPr lang="en"/>
              <a:t>Online reviews, retention/loyalty statistics (internet search)</a:t>
            </a:r>
            <a:endParaRPr/>
          </a:p>
          <a:p>
            <a:pPr indent="-228600" lvl="1" marL="914400" rtl="0" algn="l">
              <a:lnSpc>
                <a:spcPct val="90000"/>
              </a:lnSpc>
              <a:spcBef>
                <a:spcPts val="400"/>
              </a:spcBef>
              <a:spcAft>
                <a:spcPts val="0"/>
              </a:spcAft>
              <a:buSzPts val="1800"/>
              <a:buNone/>
            </a:pPr>
            <a:r>
              <a:t/>
            </a:r>
            <a:endParaRPr/>
          </a:p>
          <a:p>
            <a:pPr indent="0" lvl="1" marL="552450" rtl="0" algn="l">
              <a:lnSpc>
                <a:spcPct val="90000"/>
              </a:lnSpc>
              <a:spcBef>
                <a:spcPts val="1000"/>
              </a:spcBef>
              <a:spcAft>
                <a:spcPts val="0"/>
              </a:spcAft>
              <a:buSzPts val="2100"/>
              <a:buNone/>
            </a:pPr>
            <a:r>
              <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9"/>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Law Enforcement (Q3)</a:t>
            </a:r>
            <a:endParaRPr/>
          </a:p>
        </p:txBody>
      </p:sp>
      <p:sp>
        <p:nvSpPr>
          <p:cNvPr id="107" name="Google Shape;107;p19"/>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3"/>
            </a:pPr>
            <a:r>
              <a:rPr lang="en" sz="1800"/>
              <a:t>Are customers willing to pay an economically viable price for your product, and stick with the product once they have purchased it?</a:t>
            </a:r>
            <a:endParaRPr/>
          </a:p>
          <a:p>
            <a:pPr indent="-228600" lvl="1" marL="914400" rtl="0" algn="l">
              <a:lnSpc>
                <a:spcPct val="90000"/>
              </a:lnSpc>
              <a:spcBef>
                <a:spcPts val="1000"/>
              </a:spcBef>
              <a:spcAft>
                <a:spcPts val="0"/>
              </a:spcAft>
              <a:buSzPts val="2100"/>
              <a:buFont typeface="Arial"/>
              <a:buNone/>
            </a:pPr>
            <a:r>
              <a:t/>
            </a:r>
            <a:endParaRPr sz="1500"/>
          </a:p>
          <a:p>
            <a:pPr indent="-361950" lvl="1" marL="914400" rtl="0" algn="l">
              <a:lnSpc>
                <a:spcPct val="90000"/>
              </a:lnSpc>
              <a:spcBef>
                <a:spcPts val="1000"/>
              </a:spcBef>
              <a:spcAft>
                <a:spcPts val="0"/>
              </a:spcAft>
              <a:buSzPts val="2100"/>
              <a:buFont typeface="Arial"/>
              <a:buAutoNum type="alphaUcPeriod"/>
            </a:pPr>
            <a:r>
              <a:rPr lang="en" sz="1500"/>
              <a:t>Unlikely.  The value to a local police department is the device’s ability to help the serving officer avoid unnecessary confrontation (e.g. a shootout) and validate the presence of the person to be served.  However, Local law enforcement budgets are pretty tight, and this problem (identifying malicious wifi or BT signals or tracking a person despite random MAC or other standard cybersecurity precautions) is not top of mind for most departments.  Hackhunter standard product cost makes it a capex item but capex is more likely to be approved during a budget cycle than opex within these departments.</a:t>
            </a:r>
            <a:endParaRPr/>
          </a:p>
          <a:p>
            <a:pPr indent="-228600" lvl="1" marL="914400" rtl="0" algn="l">
              <a:lnSpc>
                <a:spcPct val="90000"/>
              </a:lnSpc>
              <a:spcBef>
                <a:spcPts val="1000"/>
              </a:spcBef>
              <a:spcAft>
                <a:spcPts val="0"/>
              </a:spcAft>
              <a:buSzPts val="2100"/>
              <a:buFont typeface="Arial"/>
              <a:buNone/>
            </a:pPr>
            <a:r>
              <a:t/>
            </a:r>
            <a:endParaRPr sz="1500"/>
          </a:p>
          <a:p>
            <a:pPr indent="0" lvl="1" marL="552450" rtl="0" algn="l">
              <a:lnSpc>
                <a:spcPct val="90000"/>
              </a:lnSpc>
              <a:spcBef>
                <a:spcPts val="1000"/>
              </a:spcBef>
              <a:spcAft>
                <a:spcPts val="0"/>
              </a:spcAft>
              <a:buSzPts val="2100"/>
              <a:buNone/>
            </a:pPr>
            <a:r>
              <a:rPr lang="en" sz="1500"/>
              <a:t>Economic Viability (VH/H/M/L): L</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445025"/>
            <a:ext cx="8520600" cy="5727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3300"/>
              <a:buNone/>
            </a:pPr>
            <a:r>
              <a:rPr lang="en"/>
              <a:t>Opportunity: </a:t>
            </a:r>
            <a:r>
              <a:rPr lang="en"/>
              <a:t>Law Enforcement</a:t>
            </a:r>
            <a:r>
              <a:rPr lang="en"/>
              <a:t> (Q4)</a:t>
            </a:r>
            <a:endParaRPr/>
          </a:p>
        </p:txBody>
      </p:sp>
      <p:sp>
        <p:nvSpPr>
          <p:cNvPr id="113" name="Google Shape;113;p20"/>
          <p:cNvSpPr txBox="1"/>
          <p:nvPr>
            <p:ph idx="1" type="body"/>
          </p:nvPr>
        </p:nvSpPr>
        <p:spPr>
          <a:xfrm>
            <a:off x="311700" y="1152475"/>
            <a:ext cx="8373300" cy="3416400"/>
          </a:xfrm>
          <a:prstGeom prst="rect">
            <a:avLst/>
          </a:prstGeom>
          <a:noFill/>
          <a:ln>
            <a:noFill/>
          </a:ln>
        </p:spPr>
        <p:txBody>
          <a:bodyPr anchorCtr="0" anchor="t" bIns="34275" lIns="68575" spcFirstLastPara="1" rIns="68575" wrap="square" tIns="34275">
            <a:noAutofit/>
          </a:bodyPr>
          <a:lstStyle/>
          <a:p>
            <a:pPr indent="-361950" lvl="0" marL="457200" rtl="0" algn="l">
              <a:lnSpc>
                <a:spcPct val="90000"/>
              </a:lnSpc>
              <a:spcBef>
                <a:spcPts val="1000"/>
              </a:spcBef>
              <a:spcAft>
                <a:spcPts val="0"/>
              </a:spcAft>
              <a:buSzPts val="2100"/>
              <a:buFont typeface="Arial"/>
              <a:buAutoNum type="arabicPeriod" startAt="4"/>
            </a:pPr>
            <a:r>
              <a:rPr lang="en" sz="1800"/>
              <a:t>Are there major obstacles to delivering the product to market (product development / sales / distribution difficulties, funding challenges)?</a:t>
            </a:r>
            <a:endParaRPr/>
          </a:p>
          <a:p>
            <a:pPr indent="-228600" lvl="0" marL="457200" rtl="0" algn="l">
              <a:lnSpc>
                <a:spcPct val="90000"/>
              </a:lnSpc>
              <a:spcBef>
                <a:spcPts val="1000"/>
              </a:spcBef>
              <a:spcAft>
                <a:spcPts val="0"/>
              </a:spcAft>
              <a:buSzPts val="2100"/>
              <a:buFont typeface="Arial"/>
              <a:buNone/>
            </a:pPr>
            <a:r>
              <a:t/>
            </a:r>
            <a:endParaRPr sz="1800"/>
          </a:p>
          <a:p>
            <a:pPr indent="0" lvl="1" marL="552450" rtl="0" algn="l">
              <a:lnSpc>
                <a:spcPct val="90000"/>
              </a:lnSpc>
              <a:spcBef>
                <a:spcPts val="400"/>
              </a:spcBef>
              <a:spcAft>
                <a:spcPts val="0"/>
              </a:spcAft>
              <a:buSzPts val="1800"/>
              <a:buNone/>
            </a:pPr>
            <a:r>
              <a:rPr lang="en"/>
              <a:t>Tips on how to answer this question:</a:t>
            </a:r>
            <a:endParaRPr/>
          </a:p>
          <a:p>
            <a:pPr indent="-342900" lvl="1" marL="914400" rtl="0" algn="l">
              <a:lnSpc>
                <a:spcPct val="90000"/>
              </a:lnSpc>
              <a:spcBef>
                <a:spcPts val="400"/>
              </a:spcBef>
              <a:spcAft>
                <a:spcPts val="0"/>
              </a:spcAft>
              <a:buSzPts val="1800"/>
              <a:buChar char="•"/>
            </a:pPr>
            <a:r>
              <a:rPr lang="en"/>
              <a:t>Product roadmap and resources required vs. funds available</a:t>
            </a:r>
            <a:endParaRPr/>
          </a:p>
          <a:p>
            <a:pPr indent="-342900" lvl="1" marL="914400" rtl="0" algn="l">
              <a:lnSpc>
                <a:spcPct val="90000"/>
              </a:lnSpc>
              <a:spcBef>
                <a:spcPts val="400"/>
              </a:spcBef>
              <a:spcAft>
                <a:spcPts val="0"/>
              </a:spcAft>
              <a:buSzPts val="1800"/>
              <a:buChar char="•"/>
            </a:pPr>
            <a:r>
              <a:rPr lang="en"/>
              <a:t>Routes to market (what are competitors doing)</a:t>
            </a:r>
            <a:endParaRPr/>
          </a:p>
          <a:p>
            <a:pPr indent="-342900" lvl="1" marL="914400" rtl="0" algn="l">
              <a:lnSpc>
                <a:spcPct val="90000"/>
              </a:lnSpc>
              <a:spcBef>
                <a:spcPts val="400"/>
              </a:spcBef>
              <a:spcAft>
                <a:spcPts val="0"/>
              </a:spcAft>
              <a:buSzPts val="1800"/>
              <a:buChar char="•"/>
            </a:pPr>
            <a:r>
              <a:rPr lang="en"/>
              <a:t>Prevalence of Resellers and difficulties in engaging with them (internet search)</a:t>
            </a:r>
            <a:endParaRPr/>
          </a:p>
          <a:p>
            <a:pPr indent="-342900" lvl="1" marL="914400" rtl="0" algn="l">
              <a:lnSpc>
                <a:spcPct val="90000"/>
              </a:lnSpc>
              <a:spcBef>
                <a:spcPts val="400"/>
              </a:spcBef>
              <a:spcAft>
                <a:spcPts val="0"/>
              </a:spcAft>
              <a:buSzPts val="1800"/>
              <a:buChar char="•"/>
            </a:pPr>
            <a:r>
              <a:rPr lang="en"/>
              <a:t>Financing trends in your specific domain </a:t>
            </a:r>
            <a:endParaRPr/>
          </a:p>
          <a:p>
            <a:pPr indent="-228600" lvl="0" marL="457200" rtl="0" algn="l">
              <a:lnSpc>
                <a:spcPct val="90000"/>
              </a:lnSpc>
              <a:spcBef>
                <a:spcPts val="1000"/>
              </a:spcBef>
              <a:spcAft>
                <a:spcPts val="0"/>
              </a:spcAft>
              <a:buSzPts val="2100"/>
              <a:buFont typeface="Arial"/>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