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6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b08110d2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2b08110d2a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6405694" y="463663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81825" y="111876"/>
            <a:ext cx="599300" cy="27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>
              <a:spcBef>
                <a:spcPts val="800"/>
              </a:spcBef>
              <a:spcAft>
                <a:spcPts val="0"/>
              </a:spcAft>
              <a:buSzPts val="2100"/>
              <a:buChar char="•"/>
              <a:defRPr/>
            </a:lvl1pPr>
            <a:lvl2pPr indent="-342900" lvl="1" marL="914400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2pPr>
            <a:lvl3pPr indent="-323850" lvl="2" marL="1371600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6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A close-up of a logo&#10;&#10;Description automatically generated" id="11" name="Google Shape;11;p1"/>
          <p:cNvPicPr preferRelativeResize="0"/>
          <p:nvPr/>
        </p:nvPicPr>
        <p:blipFill rotWithShape="1">
          <a:blip r:embed="rId1">
            <a:alphaModFix/>
          </a:blip>
          <a:srcRect b="34163" l="7619" r="7344" t="35135"/>
          <a:stretch/>
        </p:blipFill>
        <p:spPr>
          <a:xfrm>
            <a:off x="8049904" y="4815794"/>
            <a:ext cx="930890" cy="1767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lue letters on a black background&#10;&#10;Description automatically generated" id="12" name="Google Shape;12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493" y="4647897"/>
            <a:ext cx="1030544" cy="512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81825" y="111876"/>
            <a:ext cx="599300" cy="2739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Google Shape;66;p10"/>
          <p:cNvCxnSpPr/>
          <p:nvPr/>
        </p:nvCxnSpPr>
        <p:spPr>
          <a:xfrm>
            <a:off x="4572000" y="147913"/>
            <a:ext cx="0" cy="4767000"/>
          </a:xfrm>
          <a:prstGeom prst="straightConnector1">
            <a:avLst/>
          </a:prstGeom>
          <a:noFill/>
          <a:ln cap="flat" cmpd="sng" w="28575">
            <a:solidFill>
              <a:srgbClr val="757070"/>
            </a:solidFill>
            <a:prstDash val="dash"/>
            <a:miter lim="800000"/>
            <a:headEnd len="sm" w="sm" type="none"/>
            <a:tailEnd len="sm" w="sm" type="none"/>
          </a:ln>
        </p:spPr>
      </p:cxnSp>
      <p:grpSp>
        <p:nvGrpSpPr>
          <p:cNvPr id="67" name="Google Shape;67;p10"/>
          <p:cNvGrpSpPr/>
          <p:nvPr/>
        </p:nvGrpSpPr>
        <p:grpSpPr>
          <a:xfrm>
            <a:off x="820265" y="2223044"/>
            <a:ext cx="7222275" cy="823584"/>
            <a:chOff x="1093687" y="2964059"/>
            <a:chExt cx="9629700" cy="1098112"/>
          </a:xfrm>
        </p:grpSpPr>
        <p:cxnSp>
          <p:nvCxnSpPr>
            <p:cNvPr id="68" name="Google Shape;68;p10"/>
            <p:cNvCxnSpPr/>
            <p:nvPr/>
          </p:nvCxnSpPr>
          <p:spPr>
            <a:xfrm>
              <a:off x="1093687" y="3635188"/>
              <a:ext cx="9629700" cy="0"/>
            </a:xfrm>
            <a:prstGeom prst="straightConnector1">
              <a:avLst/>
            </a:prstGeom>
            <a:noFill/>
            <a:ln cap="flat" cmpd="sng" w="28575">
              <a:solidFill>
                <a:srgbClr val="757070"/>
              </a:solidFill>
              <a:prstDash val="solid"/>
              <a:miter lim="800000"/>
              <a:headEnd len="lg" w="lg" type="triangle"/>
              <a:tailEnd len="lg" w="lg" type="triangle"/>
            </a:ln>
          </p:spPr>
        </p:cxnSp>
        <p:sp>
          <p:nvSpPr>
            <p:cNvPr id="69" name="Google Shape;69;p10"/>
            <p:cNvSpPr txBox="1"/>
            <p:nvPr/>
          </p:nvSpPr>
          <p:spPr>
            <a:xfrm>
              <a:off x="4709775" y="2964059"/>
              <a:ext cx="27903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Intellectual property</a:t>
              </a:r>
              <a:endParaRPr sz="1100"/>
            </a:p>
          </p:txBody>
        </p:sp>
        <p:sp>
          <p:nvSpPr>
            <p:cNvPr id="70" name="Google Shape;70;p10"/>
            <p:cNvSpPr txBox="1"/>
            <p:nvPr/>
          </p:nvSpPr>
          <p:spPr>
            <a:xfrm>
              <a:off x="1608422" y="3410475"/>
              <a:ext cx="8610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None</a:t>
              </a:r>
              <a:endParaRPr sz="1100"/>
            </a:p>
          </p:txBody>
        </p:sp>
        <p:sp>
          <p:nvSpPr>
            <p:cNvPr id="71" name="Google Shape;71;p10"/>
            <p:cNvSpPr txBox="1"/>
            <p:nvPr/>
          </p:nvSpPr>
          <p:spPr>
            <a:xfrm>
              <a:off x="5250013" y="3410474"/>
              <a:ext cx="20784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Method patent</a:t>
              </a:r>
              <a:endParaRPr sz="1100"/>
            </a:p>
          </p:txBody>
        </p:sp>
        <p:sp>
          <p:nvSpPr>
            <p:cNvPr id="72" name="Google Shape;72;p10"/>
            <p:cNvSpPr txBox="1"/>
            <p:nvPr/>
          </p:nvSpPr>
          <p:spPr>
            <a:xfrm>
              <a:off x="3002983" y="3401509"/>
              <a:ext cx="17118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Trade secret</a:t>
              </a:r>
              <a:endParaRPr sz="1100"/>
            </a:p>
          </p:txBody>
        </p:sp>
        <p:sp>
          <p:nvSpPr>
            <p:cNvPr id="73" name="Google Shape;73;p10"/>
            <p:cNvSpPr txBox="1"/>
            <p:nvPr/>
          </p:nvSpPr>
          <p:spPr>
            <a:xfrm>
              <a:off x="7657877" y="3231171"/>
              <a:ext cx="2897400" cy="8310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Interlocking portfolio</a:t>
              </a:r>
              <a:endParaRPr sz="1100"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(apparatus + method)</a:t>
              </a:r>
              <a:endParaRPr sz="1100"/>
            </a:p>
          </p:txBody>
        </p:sp>
      </p:grpSp>
      <p:grpSp>
        <p:nvGrpSpPr>
          <p:cNvPr id="74" name="Google Shape;74;p10"/>
          <p:cNvGrpSpPr/>
          <p:nvPr/>
        </p:nvGrpSpPr>
        <p:grpSpPr>
          <a:xfrm>
            <a:off x="272821" y="336173"/>
            <a:ext cx="8278802" cy="873621"/>
            <a:chOff x="363761" y="448230"/>
            <a:chExt cx="11038402" cy="1164828"/>
          </a:xfrm>
        </p:grpSpPr>
        <p:sp>
          <p:nvSpPr>
            <p:cNvPr id="75" name="Google Shape;75;p10"/>
            <p:cNvSpPr txBox="1"/>
            <p:nvPr/>
          </p:nvSpPr>
          <p:spPr>
            <a:xfrm>
              <a:off x="927777" y="448230"/>
              <a:ext cx="23664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Small Business</a:t>
              </a:r>
              <a:endParaRPr sz="1100"/>
            </a:p>
          </p:txBody>
        </p:sp>
        <p:sp>
          <p:nvSpPr>
            <p:cNvPr id="76" name="Google Shape;76;p10"/>
            <p:cNvSpPr txBox="1"/>
            <p:nvPr/>
          </p:nvSpPr>
          <p:spPr>
            <a:xfrm>
              <a:off x="9437988" y="448230"/>
              <a:ext cx="12921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1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Startup</a:t>
              </a:r>
              <a:endParaRPr sz="1100"/>
            </a:p>
          </p:txBody>
        </p:sp>
        <p:cxnSp>
          <p:nvCxnSpPr>
            <p:cNvPr id="77" name="Google Shape;77;p10"/>
            <p:cNvCxnSpPr/>
            <p:nvPr/>
          </p:nvCxnSpPr>
          <p:spPr>
            <a:xfrm>
              <a:off x="1084729" y="1380560"/>
              <a:ext cx="9629700" cy="0"/>
            </a:xfrm>
            <a:prstGeom prst="straightConnector1">
              <a:avLst/>
            </a:prstGeom>
            <a:noFill/>
            <a:ln cap="flat" cmpd="sng" w="28575">
              <a:solidFill>
                <a:srgbClr val="757070"/>
              </a:solidFill>
              <a:prstDash val="solid"/>
              <a:miter lim="800000"/>
              <a:headEnd len="lg" w="lg" type="triangle"/>
              <a:tailEnd len="lg" w="lg" type="triangle"/>
            </a:ln>
          </p:spPr>
        </p:cxnSp>
        <p:sp>
          <p:nvSpPr>
            <p:cNvPr id="78" name="Google Shape;78;p10"/>
            <p:cNvSpPr txBox="1"/>
            <p:nvPr/>
          </p:nvSpPr>
          <p:spPr>
            <a:xfrm>
              <a:off x="4263811" y="520138"/>
              <a:ext cx="3664500" cy="83100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3–5-year growth/</a:t>
              </a:r>
              <a:br>
                <a:rPr b="1" i="1"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b="1" i="1"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exit multiple</a:t>
              </a:r>
              <a:endParaRPr sz="1100"/>
            </a:p>
          </p:txBody>
        </p:sp>
        <p:sp>
          <p:nvSpPr>
            <p:cNvPr id="79" name="Google Shape;79;p10"/>
            <p:cNvSpPr txBox="1"/>
            <p:nvPr/>
          </p:nvSpPr>
          <p:spPr>
            <a:xfrm>
              <a:off x="1659745" y="1151358"/>
              <a:ext cx="9558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Linear</a:t>
              </a:r>
              <a:endParaRPr sz="1100"/>
            </a:p>
          </p:txBody>
        </p:sp>
        <p:sp>
          <p:nvSpPr>
            <p:cNvPr id="80" name="Google Shape;80;p10"/>
            <p:cNvSpPr txBox="1"/>
            <p:nvPr/>
          </p:nvSpPr>
          <p:spPr>
            <a:xfrm>
              <a:off x="8615648" y="1151357"/>
              <a:ext cx="16581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Exponential</a:t>
              </a:r>
              <a:endParaRPr sz="1100"/>
            </a:p>
          </p:txBody>
        </p:sp>
        <p:sp>
          <p:nvSpPr>
            <p:cNvPr id="81" name="Google Shape;81;p10"/>
            <p:cNvSpPr txBox="1"/>
            <p:nvPr/>
          </p:nvSpPr>
          <p:spPr>
            <a:xfrm>
              <a:off x="363761" y="1120302"/>
              <a:ext cx="6495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1–5</a:t>
              </a:r>
              <a:endParaRPr sz="1100"/>
            </a:p>
          </p:txBody>
        </p:sp>
        <p:sp>
          <p:nvSpPr>
            <p:cNvPr id="82" name="Google Shape;82;p10"/>
            <p:cNvSpPr txBox="1"/>
            <p:nvPr/>
          </p:nvSpPr>
          <p:spPr>
            <a:xfrm>
              <a:off x="10683663" y="1151357"/>
              <a:ext cx="7185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&gt; 20</a:t>
              </a:r>
              <a:endParaRPr sz="1100"/>
            </a:p>
          </p:txBody>
        </p:sp>
      </p:grpSp>
      <p:grpSp>
        <p:nvGrpSpPr>
          <p:cNvPr id="83" name="Google Shape;83;p10"/>
          <p:cNvGrpSpPr/>
          <p:nvPr/>
        </p:nvGrpSpPr>
        <p:grpSpPr>
          <a:xfrm>
            <a:off x="820264" y="3085898"/>
            <a:ext cx="7222275" cy="801182"/>
            <a:chOff x="1093685" y="4114531"/>
            <a:chExt cx="9629700" cy="1068242"/>
          </a:xfrm>
        </p:grpSpPr>
        <p:sp>
          <p:nvSpPr>
            <p:cNvPr id="84" name="Google Shape;84;p10"/>
            <p:cNvSpPr txBox="1"/>
            <p:nvPr/>
          </p:nvSpPr>
          <p:spPr>
            <a:xfrm>
              <a:off x="4729716" y="4114531"/>
              <a:ext cx="2750400" cy="46170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Operating cash flow</a:t>
              </a:r>
              <a:endParaRPr sz="1100"/>
            </a:p>
          </p:txBody>
        </p:sp>
        <p:cxnSp>
          <p:nvCxnSpPr>
            <p:cNvPr id="85" name="Google Shape;85;p10"/>
            <p:cNvCxnSpPr/>
            <p:nvPr/>
          </p:nvCxnSpPr>
          <p:spPr>
            <a:xfrm>
              <a:off x="1093685" y="4762502"/>
              <a:ext cx="9629700" cy="0"/>
            </a:xfrm>
            <a:prstGeom prst="straightConnector1">
              <a:avLst/>
            </a:prstGeom>
            <a:noFill/>
            <a:ln cap="flat" cmpd="sng" w="28575">
              <a:solidFill>
                <a:srgbClr val="757070"/>
              </a:solidFill>
              <a:prstDash val="solid"/>
              <a:miter lim="800000"/>
              <a:headEnd len="lg" w="lg" type="triangle"/>
              <a:tailEnd len="lg" w="lg" type="triangle"/>
            </a:ln>
          </p:spPr>
        </p:cxnSp>
        <p:sp>
          <p:nvSpPr>
            <p:cNvPr id="86" name="Google Shape;86;p10"/>
            <p:cNvSpPr txBox="1"/>
            <p:nvPr/>
          </p:nvSpPr>
          <p:spPr>
            <a:xfrm>
              <a:off x="2101824" y="4540034"/>
              <a:ext cx="16851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Net positive</a:t>
              </a:r>
              <a:endParaRPr sz="1100"/>
            </a:p>
          </p:txBody>
        </p:sp>
        <p:sp>
          <p:nvSpPr>
            <p:cNvPr id="87" name="Google Shape;87;p10"/>
            <p:cNvSpPr txBox="1"/>
            <p:nvPr/>
          </p:nvSpPr>
          <p:spPr>
            <a:xfrm>
              <a:off x="7541165" y="4351773"/>
              <a:ext cx="2605800" cy="8310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Multiyear negative,</a:t>
              </a:r>
              <a:b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J-curve</a:t>
              </a:r>
              <a:endParaRPr sz="1100"/>
            </a:p>
          </p:txBody>
        </p:sp>
      </p:grpSp>
      <p:grpSp>
        <p:nvGrpSpPr>
          <p:cNvPr id="88" name="Google Shape;88;p10"/>
          <p:cNvGrpSpPr/>
          <p:nvPr/>
        </p:nvGrpSpPr>
        <p:grpSpPr>
          <a:xfrm>
            <a:off x="820267" y="1313125"/>
            <a:ext cx="7222275" cy="882982"/>
            <a:chOff x="1093689" y="1750833"/>
            <a:chExt cx="9629700" cy="1177309"/>
          </a:xfrm>
        </p:grpSpPr>
        <p:cxnSp>
          <p:nvCxnSpPr>
            <p:cNvPr id="89" name="Google Shape;89;p10"/>
            <p:cNvCxnSpPr/>
            <p:nvPr/>
          </p:nvCxnSpPr>
          <p:spPr>
            <a:xfrm>
              <a:off x="1093689" y="2507874"/>
              <a:ext cx="9629700" cy="0"/>
            </a:xfrm>
            <a:prstGeom prst="straightConnector1">
              <a:avLst/>
            </a:prstGeom>
            <a:noFill/>
            <a:ln cap="flat" cmpd="sng" w="28575">
              <a:solidFill>
                <a:srgbClr val="757070"/>
              </a:solidFill>
              <a:prstDash val="solid"/>
              <a:miter lim="800000"/>
              <a:headEnd len="lg" w="lg" type="triangle"/>
              <a:tailEnd len="lg" w="lg" type="triangle"/>
            </a:ln>
          </p:spPr>
        </p:cxnSp>
        <p:sp>
          <p:nvSpPr>
            <p:cNvPr id="90" name="Google Shape;90;p10"/>
            <p:cNvSpPr txBox="1"/>
            <p:nvPr/>
          </p:nvSpPr>
          <p:spPr>
            <a:xfrm>
              <a:off x="4912586" y="1750833"/>
              <a:ext cx="2384700" cy="46170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Scalable business</a:t>
              </a:r>
              <a:endParaRPr sz="1100"/>
            </a:p>
          </p:txBody>
        </p:sp>
        <p:sp>
          <p:nvSpPr>
            <p:cNvPr id="91" name="Google Shape;91;p10"/>
            <p:cNvSpPr txBox="1"/>
            <p:nvPr/>
          </p:nvSpPr>
          <p:spPr>
            <a:xfrm>
              <a:off x="1553602" y="2289888"/>
              <a:ext cx="12039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Services</a:t>
              </a:r>
              <a:endParaRPr sz="1100"/>
            </a:p>
          </p:txBody>
        </p:sp>
        <p:sp>
          <p:nvSpPr>
            <p:cNvPr id="92" name="Google Shape;92;p10"/>
            <p:cNvSpPr txBox="1"/>
            <p:nvPr/>
          </p:nvSpPr>
          <p:spPr>
            <a:xfrm>
              <a:off x="6529628" y="2097142"/>
              <a:ext cx="1238400" cy="8310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Novel</a:t>
              </a:r>
              <a:endParaRPr sz="1100"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use case</a:t>
              </a:r>
              <a:endParaRPr sz="1100"/>
            </a:p>
          </p:txBody>
        </p:sp>
        <p:sp>
          <p:nvSpPr>
            <p:cNvPr id="93" name="Google Shape;93;p10"/>
            <p:cNvSpPr txBox="1"/>
            <p:nvPr/>
          </p:nvSpPr>
          <p:spPr>
            <a:xfrm>
              <a:off x="3092404" y="2270332"/>
              <a:ext cx="16659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Engineering</a:t>
              </a:r>
              <a:endParaRPr sz="1100"/>
            </a:p>
          </p:txBody>
        </p:sp>
        <p:sp>
          <p:nvSpPr>
            <p:cNvPr id="94" name="Google Shape;94;p10"/>
            <p:cNvSpPr txBox="1"/>
            <p:nvPr/>
          </p:nvSpPr>
          <p:spPr>
            <a:xfrm>
              <a:off x="9262691" y="2097142"/>
              <a:ext cx="1230300" cy="8310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Founder</a:t>
              </a:r>
              <a:endParaRPr sz="1100"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Team</a:t>
              </a:r>
              <a:endParaRPr sz="1100"/>
            </a:p>
          </p:txBody>
        </p:sp>
        <p:sp>
          <p:nvSpPr>
            <p:cNvPr id="95" name="Google Shape;95;p10"/>
            <p:cNvSpPr txBox="1"/>
            <p:nvPr/>
          </p:nvSpPr>
          <p:spPr>
            <a:xfrm>
              <a:off x="5149728" y="2097142"/>
              <a:ext cx="1167300" cy="8310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Novel</a:t>
              </a:r>
              <a:endParaRPr sz="1100"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product</a:t>
              </a:r>
              <a:endParaRPr sz="1100"/>
            </a:p>
          </p:txBody>
        </p:sp>
        <p:sp>
          <p:nvSpPr>
            <p:cNvPr id="96" name="Google Shape;96;p10"/>
            <p:cNvSpPr txBox="1"/>
            <p:nvPr/>
          </p:nvSpPr>
          <p:spPr>
            <a:xfrm>
              <a:off x="7980830" y="2097142"/>
              <a:ext cx="1069200" cy="8310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Novel</a:t>
              </a:r>
              <a:endParaRPr sz="1100"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market</a:t>
              </a:r>
              <a:endParaRPr sz="1100"/>
            </a:p>
          </p:txBody>
        </p:sp>
      </p:grpSp>
      <p:grpSp>
        <p:nvGrpSpPr>
          <p:cNvPr id="97" name="Google Shape;97;p10"/>
          <p:cNvGrpSpPr/>
          <p:nvPr/>
        </p:nvGrpSpPr>
        <p:grpSpPr>
          <a:xfrm>
            <a:off x="221011" y="3948753"/>
            <a:ext cx="8281687" cy="782129"/>
            <a:chOff x="294681" y="5265004"/>
            <a:chExt cx="11042249" cy="1042838"/>
          </a:xfrm>
        </p:grpSpPr>
        <p:cxnSp>
          <p:nvCxnSpPr>
            <p:cNvPr id="98" name="Google Shape;98;p10"/>
            <p:cNvCxnSpPr/>
            <p:nvPr/>
          </p:nvCxnSpPr>
          <p:spPr>
            <a:xfrm>
              <a:off x="1093685" y="5889814"/>
              <a:ext cx="9629700" cy="0"/>
            </a:xfrm>
            <a:prstGeom prst="straightConnector1">
              <a:avLst/>
            </a:prstGeom>
            <a:noFill/>
            <a:ln cap="flat" cmpd="sng" w="28575">
              <a:solidFill>
                <a:srgbClr val="757070"/>
              </a:solidFill>
              <a:prstDash val="solid"/>
              <a:miter lim="800000"/>
              <a:headEnd len="lg" w="lg" type="triangle"/>
              <a:tailEnd len="lg" w="lg" type="triangle"/>
            </a:ln>
          </p:spPr>
        </p:cxnSp>
        <p:sp>
          <p:nvSpPr>
            <p:cNvPr id="99" name="Google Shape;99;p10"/>
            <p:cNvSpPr txBox="1"/>
            <p:nvPr/>
          </p:nvSpPr>
          <p:spPr>
            <a:xfrm>
              <a:off x="4216794" y="5265004"/>
              <a:ext cx="37764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Investment structure/metric</a:t>
              </a:r>
              <a:endParaRPr sz="1100"/>
            </a:p>
          </p:txBody>
        </p:sp>
        <p:sp>
          <p:nvSpPr>
            <p:cNvPr id="100" name="Google Shape;100;p10"/>
            <p:cNvSpPr txBox="1"/>
            <p:nvPr/>
          </p:nvSpPr>
          <p:spPr>
            <a:xfrm>
              <a:off x="294681" y="5656136"/>
              <a:ext cx="7923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ROIC</a:t>
              </a:r>
              <a:endParaRPr sz="1100"/>
            </a:p>
          </p:txBody>
        </p:sp>
        <p:sp>
          <p:nvSpPr>
            <p:cNvPr id="101" name="Google Shape;101;p10"/>
            <p:cNvSpPr txBox="1"/>
            <p:nvPr/>
          </p:nvSpPr>
          <p:spPr>
            <a:xfrm>
              <a:off x="3421270" y="5656136"/>
              <a:ext cx="18450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Private credit</a:t>
              </a:r>
              <a:endParaRPr sz="1100"/>
            </a:p>
          </p:txBody>
        </p:sp>
        <p:sp>
          <p:nvSpPr>
            <p:cNvPr id="102" name="Google Shape;102;p10"/>
            <p:cNvSpPr txBox="1"/>
            <p:nvPr/>
          </p:nvSpPr>
          <p:spPr>
            <a:xfrm>
              <a:off x="6184186" y="5656136"/>
              <a:ext cx="19131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Private equity</a:t>
              </a:r>
              <a:endParaRPr sz="1100"/>
            </a:p>
          </p:txBody>
        </p:sp>
        <p:sp>
          <p:nvSpPr>
            <p:cNvPr id="103" name="Google Shape;103;p10"/>
            <p:cNvSpPr txBox="1"/>
            <p:nvPr/>
          </p:nvSpPr>
          <p:spPr>
            <a:xfrm>
              <a:off x="8197836" y="5656136"/>
              <a:ext cx="22785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Options/Venture</a:t>
              </a:r>
              <a:endParaRPr sz="1100"/>
            </a:p>
          </p:txBody>
        </p:sp>
        <p:sp>
          <p:nvSpPr>
            <p:cNvPr id="104" name="Google Shape;104;p10"/>
            <p:cNvSpPr txBox="1"/>
            <p:nvPr/>
          </p:nvSpPr>
          <p:spPr>
            <a:xfrm>
              <a:off x="10742030" y="5656136"/>
              <a:ext cx="594900" cy="4617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IRR</a:t>
              </a:r>
              <a:endParaRPr sz="1100"/>
            </a:p>
          </p:txBody>
        </p:sp>
        <p:sp>
          <p:nvSpPr>
            <p:cNvPr id="105" name="Google Shape;105;p10"/>
            <p:cNvSpPr txBox="1"/>
            <p:nvPr/>
          </p:nvSpPr>
          <p:spPr>
            <a:xfrm>
              <a:off x="1425901" y="5476842"/>
              <a:ext cx="1526400" cy="831000"/>
            </a:xfrm>
            <a:prstGeom prst="rect">
              <a:avLst/>
            </a:prstGeom>
            <a:solidFill>
              <a:srgbClr val="FFFFFF">
                <a:alpha val="69800"/>
              </a:srgbClr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Bootstrap/</a:t>
              </a:r>
              <a:b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Lifestyle</a:t>
              </a:r>
              <a:endParaRPr sz="1100"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